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059" r:id="rId1"/>
  </p:sldMasterIdLst>
  <p:notesMasterIdLst>
    <p:notesMasterId r:id="rId30"/>
  </p:notesMasterIdLst>
  <p:sldIdLst>
    <p:sldId id="287" r:id="rId2"/>
    <p:sldId id="294" r:id="rId3"/>
    <p:sldId id="295" r:id="rId4"/>
    <p:sldId id="299" r:id="rId5"/>
    <p:sldId id="296" r:id="rId6"/>
    <p:sldId id="297" r:id="rId7"/>
    <p:sldId id="300" r:id="rId8"/>
    <p:sldId id="301" r:id="rId9"/>
    <p:sldId id="302" r:id="rId10"/>
    <p:sldId id="327" r:id="rId11"/>
    <p:sldId id="331" r:id="rId12"/>
    <p:sldId id="335" r:id="rId13"/>
    <p:sldId id="334" r:id="rId14"/>
    <p:sldId id="333" r:id="rId15"/>
    <p:sldId id="332" r:id="rId16"/>
    <p:sldId id="306" r:id="rId17"/>
    <p:sldId id="337" r:id="rId18"/>
    <p:sldId id="305" r:id="rId19"/>
    <p:sldId id="338" r:id="rId20"/>
    <p:sldId id="303" r:id="rId21"/>
    <p:sldId id="339" r:id="rId22"/>
    <p:sldId id="309" r:id="rId23"/>
    <p:sldId id="308" r:id="rId24"/>
    <p:sldId id="307" r:id="rId25"/>
    <p:sldId id="310" r:id="rId26"/>
    <p:sldId id="304" r:id="rId27"/>
    <p:sldId id="341" r:id="rId28"/>
    <p:sldId id="34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9"/>
    <p:restoredTop sz="95773"/>
  </p:normalViewPr>
  <p:slideViewPr>
    <p:cSldViewPr snapToGrid="0" snapToObjects="1" showGuides="1">
      <p:cViewPr varScale="1">
        <p:scale>
          <a:sx n="139" d="100"/>
          <a:sy n="139" d="100"/>
        </p:scale>
        <p:origin x="312" y="16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03402-B438-8042-A9F0-C82207109D1B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C0472-CC82-B649-B730-1CDA6200C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02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44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Want uniform flip angle within passband of RF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63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Want uniform flip angle within passband of RF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23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Want uniform flip angle within passband of RF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49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Want uniform flip angle within passband of RF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79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Want uniform flip angle within passband of RF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6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4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RF pulse and the slice select gradient strength determine the location and thickness of the slice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5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RF pulse and the slice select gradient strength determine the location and thickness of the slice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51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RF pulse and the slice select gradient strength determine the location and thickness of the slice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23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RF pulse and the slice select gradient strength determine the location and thickness of the slice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8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RF pulse and the slice select gradient strength determine the location and thickness of the slice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03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RF pulse and the slice select gradient strength determine the location and thickness of the slice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16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Want uniform flip angle within passband of RF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30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4CDFA-F28F-4649-8369-A33F9A1ED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D1F516-DC41-1E4A-8E51-9E8D764DCB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899FC-30E7-C644-BB21-287591A32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D196F-87BE-244F-BA02-FCE3B7612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F06F5-FC77-C84C-B0E7-36321FC28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07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A09E5-37DD-9F40-A85B-06B5AC3B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EEF30A-2AA0-AF44-8602-326033514D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AC8F7-DDA0-744D-9B3E-560253A0A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027A7-A1CB-A343-9B02-61147E64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201ED-66CC-3644-ADAC-17BB3CBF4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50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C7AA0D-208B-C443-A7E1-CB6C07B0B0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A11FA-CEFD-6A4F-B072-E3D147A01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21ABE-4D75-0441-98E2-FD584BA9C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F83D0-9795-BA4A-8FEF-967A4BFEE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FAEF7-D945-3C49-8F3D-F703B1CA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7507-0729-EB40-BCF3-BE54616F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9BB4-7A33-A74A-8994-93F8975CB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40BCA-3ED4-B448-BF94-29112DD39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45CEB-097A-474B-B320-3BE0DD7C2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C3158-6B50-2040-BFD6-EA50406E6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52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737E-7475-904C-B987-14E3092F9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1582C-A546-734F-A4F4-2CB97C059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9B1C4-E97A-7848-888E-AE66EF25E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22664-7312-194C-B879-ECA0F03E6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53B36-8B57-8145-B66A-777270CD4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24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D2FE5-3106-8442-A062-DCAF3AB1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28F62-6F5B-814F-A90D-9CBA4653E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6ADAC-4A0E-2840-AB68-F06690A01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DE206-9F3E-1E4E-9564-396DF5744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5F8E6-2A02-9347-B580-74111B9B9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75F04-A517-9348-B110-E8B604659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46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E1C9D-4727-5247-8587-75C71015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0CCB8-A332-3243-890E-216D18AD0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EA958-0179-8E42-B3BD-21BB39CFE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751455-7C49-DB45-BD03-65B039282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59C3AD-6E53-8C40-83BA-8D737B23F2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50E37D-CB1C-9243-A1C7-A0CD2FE8C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4FDFE7-47B2-A241-8036-817D87563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09ABF4-3759-7649-B9AE-6CF65A7DD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35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460AD-119A-1342-B5CD-8AF3E42D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E9D522-9E87-524F-9E72-78D65B1ED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EABA3-97D6-C649-A77C-57008F745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097AD-4206-284A-B367-B5562021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9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7CFB44-606C-4543-961B-DC1067314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667939-0EF7-F244-8539-2150BF2E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97D7D-D681-9241-90D9-07DEB3F7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77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7EAB-E519-D447-948B-DE589644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4204D-B24A-A640-9012-0A6219403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3E9314-0C1C-2045-A3CA-6A8E50F40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87A64-0D81-5B44-8C85-470F3C4B9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9669F1-FF77-7A40-9EF8-DC31395C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B61A1-C385-3A4C-B1BB-9367A6146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51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0402E-B8F1-8948-91DB-83C705E4B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BB8323-5F56-EF42-8F6B-C7C1460119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DDF3E-FB51-AE49-A986-85EAC1983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CEC27-AD60-274F-96C8-66A38ACD3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0B3EF-1066-494E-BCE3-857F96298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94A07-A6D5-3E4D-9241-FBC8DD61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18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B670B5-959B-BC42-824B-94E1D2A79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4F780-611B-1342-B06E-AE9D60FE8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4343E-1657-E345-A41F-58EAF53177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B9392-5EF0-734F-A222-E27779E8FFE5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F254A-9008-1743-9FA0-24AF59AE2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CB89F-0C2C-5B49-9796-0640036B6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6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060" r:id="rId1"/>
    <p:sldLayoutId id="2147485061" r:id="rId2"/>
    <p:sldLayoutId id="2147485062" r:id="rId3"/>
    <p:sldLayoutId id="2147485063" r:id="rId4"/>
    <p:sldLayoutId id="2147485064" r:id="rId5"/>
    <p:sldLayoutId id="2147485065" r:id="rId6"/>
    <p:sldLayoutId id="2147485066" r:id="rId7"/>
    <p:sldLayoutId id="2147485067" r:id="rId8"/>
    <p:sldLayoutId id="2147485068" r:id="rId9"/>
    <p:sldLayoutId id="2147485069" r:id="rId10"/>
    <p:sldLayoutId id="21474850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8.emf"/><Relationship Id="rId7" Type="http://schemas.openxmlformats.org/officeDocument/2006/relationships/image" Target="../media/image250.png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0.png"/><Relationship Id="rId11" Type="http://schemas.openxmlformats.org/officeDocument/2006/relationships/image" Target="../media/image28.emf"/><Relationship Id="rId10" Type="http://schemas.openxmlformats.org/officeDocument/2006/relationships/oleObject" Target="../embeddings/oleObject1.bin"/><Relationship Id="rId9" Type="http://schemas.openxmlformats.org/officeDocument/2006/relationships/image" Target="../media/image270.png"/><Relationship Id="rId1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210.png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30.png"/><Relationship Id="rId10" Type="http://schemas.openxmlformats.org/officeDocument/2006/relationships/image" Target="../media/image30.png"/><Relationship Id="rId4" Type="http://schemas.openxmlformats.org/officeDocument/2006/relationships/image" Target="../media/image220.png"/><Relationship Id="rId9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0.png"/><Relationship Id="rId5" Type="http://schemas.openxmlformats.org/officeDocument/2006/relationships/image" Target="../media/image31.tiff"/><Relationship Id="rId4" Type="http://schemas.openxmlformats.org/officeDocument/2006/relationships/image" Target="../media/image30.emf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3A9F6-8E90-EA4C-B865-ED8F87ECB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471" y="1077540"/>
            <a:ext cx="10183905" cy="1360861"/>
          </a:xfrm>
        </p:spPr>
        <p:txBody>
          <a:bodyPr>
            <a:normAutofit/>
          </a:bodyPr>
          <a:lstStyle/>
          <a:p>
            <a:r>
              <a:rPr lang="en-US" dirty="0"/>
              <a:t>Radiofrequency Pulses in MRI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A140D-7323-EC40-9DBD-B4C7E8A1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255" y="3467100"/>
            <a:ext cx="9144000" cy="2458212"/>
          </a:xfrm>
        </p:spPr>
        <p:txBody>
          <a:bodyPr>
            <a:normAutofit/>
          </a:bodyPr>
          <a:lstStyle/>
          <a:p>
            <a:r>
              <a:rPr lang="en-US" sz="2800" dirty="0"/>
              <a:t>Mahesh Keerthivasan</a:t>
            </a:r>
          </a:p>
          <a:p>
            <a:endParaRPr lang="en-US" sz="1800" dirty="0"/>
          </a:p>
          <a:p>
            <a:r>
              <a:rPr lang="en-US" dirty="0"/>
              <a:t>BME 639</a:t>
            </a:r>
          </a:p>
          <a:p>
            <a:r>
              <a:rPr lang="en-US" dirty="0"/>
              <a:t>University of Arizona</a:t>
            </a:r>
          </a:p>
        </p:txBody>
      </p:sp>
    </p:spTree>
    <p:extLst>
      <p:ext uri="{BB962C8B-B14F-4D97-AF65-F5344CB8AC3E}">
        <p14:creationId xmlns:p14="http://schemas.microsoft.com/office/powerpoint/2010/main" val="1086243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Slice Selective Excitation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35723-3863-1D4B-B565-3566CB06018E}"/>
              </a:ext>
            </a:extLst>
          </p:cNvPr>
          <p:cNvSpPr txBox="1"/>
          <p:nvPr/>
        </p:nvSpPr>
        <p:spPr>
          <a:xfrm>
            <a:off x="1763202" y="1889761"/>
            <a:ext cx="8955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By applying a slice selection gradient along with the RF pulse we can localize excitation to a specific slice or region.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7049EC-CDEB-E549-BF96-514E74C45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662" y="3207027"/>
            <a:ext cx="3083858" cy="258891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F4440FD-22A6-C842-9E45-5FFD79443CEC}"/>
              </a:ext>
            </a:extLst>
          </p:cNvPr>
          <p:cNvGrpSpPr/>
          <p:nvPr/>
        </p:nvGrpSpPr>
        <p:grpSpPr>
          <a:xfrm>
            <a:off x="0" y="6384147"/>
            <a:ext cx="2779928" cy="460683"/>
            <a:chOff x="0" y="6384147"/>
            <a:chExt cx="2779928" cy="46068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421832C-6112-C947-BB9F-0065AE8A5647}"/>
                </a:ext>
              </a:extLst>
            </p:cNvPr>
            <p:cNvSpPr/>
            <p:nvPr/>
          </p:nvSpPr>
          <p:spPr>
            <a:xfrm>
              <a:off x="0" y="6384147"/>
              <a:ext cx="277992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/>
                <a:t>Handbook of MRI Pulse Sequences, Bernstein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79B651-31A9-734E-B5D4-02ADC1C0F0F9}"/>
                </a:ext>
              </a:extLst>
            </p:cNvPr>
            <p:cNvSpPr/>
            <p:nvPr/>
          </p:nvSpPr>
          <p:spPr>
            <a:xfrm>
              <a:off x="0" y="6583220"/>
              <a:ext cx="188191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/>
                <a:t>Slides from Dr. Nan-</a:t>
              </a:r>
              <a:r>
                <a:rPr lang="en-US" sz="1100" dirty="0" err="1"/>
                <a:t>kuei</a:t>
              </a:r>
              <a:r>
                <a:rPr lang="en-US" sz="1100" dirty="0"/>
                <a:t> Chen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51E5F80-3491-4B40-AFC2-AF0A0C37B429}"/>
              </a:ext>
            </a:extLst>
          </p:cNvPr>
          <p:cNvGrpSpPr/>
          <p:nvPr/>
        </p:nvGrpSpPr>
        <p:grpSpPr>
          <a:xfrm>
            <a:off x="6241045" y="3337569"/>
            <a:ext cx="4210895" cy="2327834"/>
            <a:chOff x="4238624" y="4421529"/>
            <a:chExt cx="4210895" cy="2327834"/>
          </a:xfrm>
        </p:grpSpPr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1AA9FC04-063B-EA49-8E9C-60AFCF66F036}"/>
                </a:ext>
              </a:extLst>
            </p:cNvPr>
            <p:cNvSpPr/>
            <p:nvPr/>
          </p:nvSpPr>
          <p:spPr>
            <a:xfrm>
              <a:off x="4238624" y="4421529"/>
              <a:ext cx="4210895" cy="2327834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4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Baskerville"/>
                  <a:ea typeface="Baskerville"/>
                  <a:cs typeface="Baskerville"/>
                  <a:sym typeface="Baskerville"/>
                </a:defRPr>
              </a:pPr>
              <a:endParaRPr dirty="0"/>
            </a:p>
          </p:txBody>
        </p:sp>
        <p:pic>
          <p:nvPicPr>
            <p:cNvPr id="16" name="image.png" descr="image.png">
              <a:extLst>
                <a:ext uri="{FF2B5EF4-FFF2-40B4-BE49-F238E27FC236}">
                  <a16:creationId xmlns:a16="http://schemas.microsoft.com/office/drawing/2014/main" id="{3FE21A21-51D0-974C-B8F8-7B3EBA2C64F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238625" y="4572000"/>
              <a:ext cx="3873500" cy="180975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7CB594-ABA6-D947-8A29-0ACD7AB3A9CB}"/>
                </a:ext>
              </a:extLst>
            </p:cNvPr>
            <p:cNvSpPr/>
            <p:nvPr/>
          </p:nvSpPr>
          <p:spPr>
            <a:xfrm>
              <a:off x="6676845" y="4711099"/>
              <a:ext cx="416688" cy="1834729"/>
            </a:xfrm>
            <a:prstGeom prst="rect">
              <a:avLst/>
            </a:prstGeom>
            <a:blipFill>
              <a:blip r:embed="rId5"/>
            </a:blipFill>
            <a:ln w="12700" cap="rnd">
              <a:solidFill>
                <a:srgbClr val="FFFFFF"/>
              </a:solidFill>
            </a:ln>
          </p:spPr>
          <p:txBody>
            <a:bodyPr lIns="50800" tIns="50800" rIns="50800" bIns="50800" anchor="ctr"/>
            <a:lstStyle/>
            <a:p>
              <a:pPr marL="40639" marR="40639"/>
              <a:endParaRPr lang="en-US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22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Slice Selective Excitation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37A263-7B57-2B4B-8896-422C3A52186A}"/>
                  </a:ext>
                </a:extLst>
              </p:cNvPr>
              <p:cNvSpPr txBox="1"/>
              <p:nvPr/>
            </p:nvSpPr>
            <p:spPr>
              <a:xfrm>
                <a:off x="613458" y="1919323"/>
                <a:ext cx="115785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Slice select gradient varies 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Larmor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frequency along slice direction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37A263-7B57-2B4B-8896-422C3A521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58" y="1919323"/>
                <a:ext cx="11578542" cy="830997"/>
              </a:xfrm>
              <a:prstGeom prst="rect">
                <a:avLst/>
              </a:prstGeom>
              <a:blipFill>
                <a:blip r:embed="rId3"/>
                <a:stretch>
                  <a:fillRect l="-877"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3A894981-A208-7B43-8C73-D718C47FD66B}"/>
              </a:ext>
            </a:extLst>
          </p:cNvPr>
          <p:cNvGrpSpPr/>
          <p:nvPr/>
        </p:nvGrpSpPr>
        <p:grpSpPr>
          <a:xfrm>
            <a:off x="2766889" y="2992329"/>
            <a:ext cx="6527581" cy="2679265"/>
            <a:chOff x="6306079" y="2212848"/>
            <a:chExt cx="4703298" cy="1528481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70D83B9-5619-CE47-B684-716F461DFBF2}"/>
                </a:ext>
              </a:extLst>
            </p:cNvPr>
            <p:cNvSpPr/>
            <p:nvPr/>
          </p:nvSpPr>
          <p:spPr>
            <a:xfrm>
              <a:off x="6306079" y="2212848"/>
              <a:ext cx="4703298" cy="15284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D5B33C02-4A4F-0342-B4D7-FE051DFEE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9088" y="2307328"/>
              <a:ext cx="4293222" cy="1219275"/>
            </a:xfrm>
            <a:prstGeom prst="rect">
              <a:avLst/>
            </a:prstGeom>
          </p:spPr>
        </p:pic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7C4A367A-59A3-5446-B2F3-CBE3301AC9FE}"/>
              </a:ext>
            </a:extLst>
          </p:cNvPr>
          <p:cNvSpPr/>
          <p:nvPr/>
        </p:nvSpPr>
        <p:spPr>
          <a:xfrm>
            <a:off x="-6813" y="6487752"/>
            <a:ext cx="587188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www.radiologycafe.com</a:t>
            </a:r>
            <a:r>
              <a:rPr lang="en-US" sz="1100" dirty="0"/>
              <a:t>/radiology-trainees/</a:t>
            </a:r>
            <a:r>
              <a:rPr lang="en-US" sz="1100" dirty="0" err="1"/>
              <a:t>frcr</a:t>
            </a:r>
            <a:r>
              <a:rPr lang="en-US" sz="1100" dirty="0"/>
              <a:t>-physics-notes/</a:t>
            </a:r>
          </a:p>
        </p:txBody>
      </p:sp>
    </p:spTree>
    <p:extLst>
      <p:ext uri="{BB962C8B-B14F-4D97-AF65-F5344CB8AC3E}">
        <p14:creationId xmlns:p14="http://schemas.microsoft.com/office/powerpoint/2010/main" val="272057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9CFE349E-1C0B-D041-A4F7-5589055B75BB}"/>
              </a:ext>
            </a:extLst>
          </p:cNvPr>
          <p:cNvGrpSpPr/>
          <p:nvPr/>
        </p:nvGrpSpPr>
        <p:grpSpPr>
          <a:xfrm>
            <a:off x="2827734" y="2884244"/>
            <a:ext cx="6536531" cy="3366492"/>
            <a:chOff x="2827735" y="2259211"/>
            <a:chExt cx="6536531" cy="3366492"/>
          </a:xfrm>
        </p:grpSpPr>
        <p:sp>
          <p:nvSpPr>
            <p:cNvPr id="50" name="Rectangle">
              <a:extLst>
                <a:ext uri="{FF2B5EF4-FFF2-40B4-BE49-F238E27FC236}">
                  <a16:creationId xmlns:a16="http://schemas.microsoft.com/office/drawing/2014/main" id="{3906E697-36A8-B64A-BAA2-6089F88C34DD}"/>
                </a:ext>
              </a:extLst>
            </p:cNvPr>
            <p:cNvSpPr/>
            <p:nvPr/>
          </p:nvSpPr>
          <p:spPr>
            <a:xfrm>
              <a:off x="2827735" y="2259211"/>
              <a:ext cx="6536531" cy="3366492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3600" b="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2531"/>
            </a:p>
          </p:txBody>
        </p:sp>
        <p:pic>
          <p:nvPicPr>
            <p:cNvPr id="51" name="image.png" descr="image.png">
              <a:extLst>
                <a:ext uri="{FF2B5EF4-FFF2-40B4-BE49-F238E27FC236}">
                  <a16:creationId xmlns:a16="http://schemas.microsoft.com/office/drawing/2014/main" id="{6C48C209-A87B-CB41-977B-BA2561BE3DF0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890493" y="2915543"/>
              <a:ext cx="2094012" cy="9778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2" name="Oval">
              <a:extLst>
                <a:ext uri="{FF2B5EF4-FFF2-40B4-BE49-F238E27FC236}">
                  <a16:creationId xmlns:a16="http://schemas.microsoft.com/office/drawing/2014/main" id="{0196AC68-31FB-044C-93AA-3554FE20B1BE}"/>
                </a:ext>
              </a:extLst>
            </p:cNvPr>
            <p:cNvSpPr/>
            <p:nvPr/>
          </p:nvSpPr>
          <p:spPr>
            <a:xfrm>
              <a:off x="4354711" y="2786063"/>
              <a:ext cx="607219" cy="1143001"/>
            </a:xfrm>
            <a:prstGeom prst="ellipse">
              <a:avLst/>
            </a:prstGeom>
            <a:solidFill>
              <a:srgbClr val="000000"/>
            </a:solidFill>
            <a:ln w="50800">
              <a:solidFill>
                <a:srgbClr val="A2A2A2"/>
              </a:solidFill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grpSp>
          <p:nvGrpSpPr>
            <p:cNvPr id="53" name="Group">
              <a:extLst>
                <a:ext uri="{FF2B5EF4-FFF2-40B4-BE49-F238E27FC236}">
                  <a16:creationId xmlns:a16="http://schemas.microsoft.com/office/drawing/2014/main" id="{C81AD6A7-5FED-F943-9421-372706E1DB62}"/>
                </a:ext>
              </a:extLst>
            </p:cNvPr>
            <p:cNvGrpSpPr/>
            <p:nvPr/>
          </p:nvGrpSpPr>
          <p:grpSpPr>
            <a:xfrm>
              <a:off x="7163098" y="2768203"/>
              <a:ext cx="334864" cy="1178719"/>
              <a:chOff x="0" y="-5"/>
              <a:chExt cx="476250" cy="1676400"/>
            </a:xfrm>
          </p:grpSpPr>
          <p:sp>
            <p:nvSpPr>
              <p:cNvPr id="78" name="Line">
                <a:extLst>
                  <a:ext uri="{FF2B5EF4-FFF2-40B4-BE49-F238E27FC236}">
                    <a16:creationId xmlns:a16="http://schemas.microsoft.com/office/drawing/2014/main" id="{477C2C0F-B956-874C-9AAA-0FEF64CD8703}"/>
                  </a:ext>
                </a:extLst>
              </p:cNvPr>
              <p:cNvSpPr/>
              <p:nvPr/>
            </p:nvSpPr>
            <p:spPr>
              <a:xfrm>
                <a:off x="0" y="-6"/>
                <a:ext cx="476251" cy="1676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0" h="21579" extrusionOk="0">
                    <a:moveTo>
                      <a:pt x="791" y="0"/>
                    </a:moveTo>
                    <a:cubicBezTo>
                      <a:pt x="12222" y="-21"/>
                      <a:pt x="21521" y="4793"/>
                      <a:pt x="21560" y="10752"/>
                    </a:cubicBezTo>
                    <a:cubicBezTo>
                      <a:pt x="21600" y="16710"/>
                      <a:pt x="12366" y="21558"/>
                      <a:pt x="935" y="21578"/>
                    </a:cubicBezTo>
                    <a:cubicBezTo>
                      <a:pt x="623" y="21579"/>
                      <a:pt x="312" y="21576"/>
                      <a:pt x="0" y="21569"/>
                    </a:cubicBezTo>
                  </a:path>
                </a:pathLst>
              </a:custGeom>
              <a:noFill/>
              <a:ln w="50800" cap="rnd">
                <a:solidFill>
                  <a:srgbClr val="A2A2A2"/>
                </a:solidFill>
                <a:prstDash val="solid"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  <p:sp>
            <p:nvSpPr>
              <p:cNvPr id="79" name="Shape">
                <a:extLst>
                  <a:ext uri="{FF2B5EF4-FFF2-40B4-BE49-F238E27FC236}">
                    <a16:creationId xmlns:a16="http://schemas.microsoft.com/office/drawing/2014/main" id="{8F268809-1289-9E4C-838F-2B158E198D4D}"/>
                  </a:ext>
                </a:extLst>
              </p:cNvPr>
              <p:cNvSpPr/>
              <p:nvPr/>
            </p:nvSpPr>
            <p:spPr>
              <a:xfrm>
                <a:off x="0" y="-6"/>
                <a:ext cx="476251" cy="1676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0" h="21579" extrusionOk="0">
                    <a:moveTo>
                      <a:pt x="791" y="0"/>
                    </a:moveTo>
                    <a:cubicBezTo>
                      <a:pt x="12222" y="-21"/>
                      <a:pt x="21521" y="4793"/>
                      <a:pt x="21560" y="10752"/>
                    </a:cubicBezTo>
                    <a:cubicBezTo>
                      <a:pt x="21600" y="16710"/>
                      <a:pt x="12366" y="21558"/>
                      <a:pt x="935" y="21578"/>
                    </a:cubicBezTo>
                    <a:cubicBezTo>
                      <a:pt x="623" y="21579"/>
                      <a:pt x="312" y="21576"/>
                      <a:pt x="0" y="21569"/>
                    </a:cubicBezTo>
                    <a:lnTo>
                      <a:pt x="863" y="10789"/>
                    </a:lnTo>
                    <a:close/>
                  </a:path>
                </a:pathLst>
              </a:custGeom>
              <a:noFill/>
              <a:ln w="50800" cap="rnd">
                <a:noFill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</p:grpSp>
        <p:sp>
          <p:nvSpPr>
            <p:cNvPr id="54" name="Line">
              <a:extLst>
                <a:ext uri="{FF2B5EF4-FFF2-40B4-BE49-F238E27FC236}">
                  <a16:creationId xmlns:a16="http://schemas.microsoft.com/office/drawing/2014/main" id="{771E94E8-832A-B94C-A934-8F3319B039A4}"/>
                </a:ext>
              </a:extLst>
            </p:cNvPr>
            <p:cNvSpPr/>
            <p:nvPr/>
          </p:nvSpPr>
          <p:spPr>
            <a:xfrm>
              <a:off x="4658320" y="2768203"/>
              <a:ext cx="2518172" cy="1117"/>
            </a:xfrm>
            <a:prstGeom prst="line">
              <a:avLst/>
            </a:prstGeom>
            <a:ln w="50800">
              <a:solidFill>
                <a:srgbClr val="A2A2A2"/>
              </a:solidFill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55" name="Line">
              <a:extLst>
                <a:ext uri="{FF2B5EF4-FFF2-40B4-BE49-F238E27FC236}">
                  <a16:creationId xmlns:a16="http://schemas.microsoft.com/office/drawing/2014/main" id="{5F3B07D0-4E56-A940-A6D7-5A8F5320B854}"/>
                </a:ext>
              </a:extLst>
            </p:cNvPr>
            <p:cNvSpPr/>
            <p:nvPr/>
          </p:nvSpPr>
          <p:spPr>
            <a:xfrm>
              <a:off x="4658320" y="3946922"/>
              <a:ext cx="2518172" cy="1117"/>
            </a:xfrm>
            <a:prstGeom prst="line">
              <a:avLst/>
            </a:prstGeom>
            <a:ln w="50800">
              <a:solidFill>
                <a:srgbClr val="A2A2A2"/>
              </a:solidFill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56" name="Oval">
              <a:extLst>
                <a:ext uri="{FF2B5EF4-FFF2-40B4-BE49-F238E27FC236}">
                  <a16:creationId xmlns:a16="http://schemas.microsoft.com/office/drawing/2014/main" id="{B414BD2F-176A-674C-B88B-13F9D35D22B7}"/>
                </a:ext>
              </a:extLst>
            </p:cNvPr>
            <p:cNvSpPr/>
            <p:nvPr/>
          </p:nvSpPr>
          <p:spPr>
            <a:xfrm>
              <a:off x="4131469" y="2348508"/>
              <a:ext cx="1053703" cy="2018109"/>
            </a:xfrm>
            <a:prstGeom prst="ellipse">
              <a:avLst/>
            </a:prstGeom>
            <a:ln w="25400">
              <a:solidFill>
                <a:srgbClr val="D7D7D7"/>
              </a:solidFill>
              <a:prstDash val="sysDot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grpSp>
          <p:nvGrpSpPr>
            <p:cNvPr id="57" name="Group">
              <a:extLst>
                <a:ext uri="{FF2B5EF4-FFF2-40B4-BE49-F238E27FC236}">
                  <a16:creationId xmlns:a16="http://schemas.microsoft.com/office/drawing/2014/main" id="{3311077A-57F6-344C-B57C-465785027AEF}"/>
                </a:ext>
              </a:extLst>
            </p:cNvPr>
            <p:cNvGrpSpPr/>
            <p:nvPr/>
          </p:nvGrpSpPr>
          <p:grpSpPr>
            <a:xfrm>
              <a:off x="7176492" y="2340695"/>
              <a:ext cx="523503" cy="2035969"/>
              <a:chOff x="0" y="-3"/>
              <a:chExt cx="744536" cy="2895599"/>
            </a:xfrm>
          </p:grpSpPr>
          <p:sp>
            <p:nvSpPr>
              <p:cNvPr id="76" name="Line">
                <a:extLst>
                  <a:ext uri="{FF2B5EF4-FFF2-40B4-BE49-F238E27FC236}">
                    <a16:creationId xmlns:a16="http://schemas.microsoft.com/office/drawing/2014/main" id="{FE65AAF9-1092-3740-A871-FECC6366A872}"/>
                  </a:ext>
                </a:extLst>
              </p:cNvPr>
              <p:cNvSpPr/>
              <p:nvPr/>
            </p:nvSpPr>
            <p:spPr>
              <a:xfrm>
                <a:off x="0" y="-4"/>
                <a:ext cx="744537" cy="2895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5" h="21586" extrusionOk="0">
                    <a:moveTo>
                      <a:pt x="873" y="0"/>
                    </a:moveTo>
                    <a:cubicBezTo>
                      <a:pt x="12281" y="-13"/>
                      <a:pt x="21549" y="4809"/>
                      <a:pt x="21575" y="10769"/>
                    </a:cubicBezTo>
                    <a:cubicBezTo>
                      <a:pt x="21600" y="16730"/>
                      <a:pt x="12373" y="21573"/>
                      <a:pt x="965" y="21587"/>
                    </a:cubicBezTo>
                    <a:cubicBezTo>
                      <a:pt x="643" y="21587"/>
                      <a:pt x="321" y="21583"/>
                      <a:pt x="0" y="21576"/>
                    </a:cubicBezTo>
                  </a:path>
                </a:pathLst>
              </a:custGeom>
              <a:noFill/>
              <a:ln w="25400" cap="rnd">
                <a:solidFill>
                  <a:srgbClr val="D7D7D7"/>
                </a:solidFill>
                <a:prstDash val="sysDot"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  <p:sp>
            <p:nvSpPr>
              <p:cNvPr id="77" name="Shape">
                <a:extLst>
                  <a:ext uri="{FF2B5EF4-FFF2-40B4-BE49-F238E27FC236}">
                    <a16:creationId xmlns:a16="http://schemas.microsoft.com/office/drawing/2014/main" id="{D5516EFB-A9C1-204F-BA2D-72AF5F0774BA}"/>
                  </a:ext>
                </a:extLst>
              </p:cNvPr>
              <p:cNvSpPr/>
              <p:nvPr/>
            </p:nvSpPr>
            <p:spPr>
              <a:xfrm>
                <a:off x="0" y="-4"/>
                <a:ext cx="744537" cy="2895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5" h="21586" extrusionOk="0">
                    <a:moveTo>
                      <a:pt x="873" y="0"/>
                    </a:moveTo>
                    <a:cubicBezTo>
                      <a:pt x="12281" y="-13"/>
                      <a:pt x="21549" y="4809"/>
                      <a:pt x="21575" y="10769"/>
                    </a:cubicBezTo>
                    <a:cubicBezTo>
                      <a:pt x="21600" y="16730"/>
                      <a:pt x="12373" y="21573"/>
                      <a:pt x="965" y="21587"/>
                    </a:cubicBezTo>
                    <a:cubicBezTo>
                      <a:pt x="643" y="21587"/>
                      <a:pt x="321" y="21583"/>
                      <a:pt x="0" y="21576"/>
                    </a:cubicBezTo>
                    <a:lnTo>
                      <a:pt x="919" y="10793"/>
                    </a:lnTo>
                    <a:close/>
                  </a:path>
                </a:pathLst>
              </a:custGeom>
              <a:noFill/>
              <a:ln w="50800" cap="rnd">
                <a:noFill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</p:grpSp>
        <p:sp>
          <p:nvSpPr>
            <p:cNvPr id="58" name="Line">
              <a:extLst>
                <a:ext uri="{FF2B5EF4-FFF2-40B4-BE49-F238E27FC236}">
                  <a16:creationId xmlns:a16="http://schemas.microsoft.com/office/drawing/2014/main" id="{30A742E3-E1A3-D14B-A045-2C7B324D4452}"/>
                </a:ext>
              </a:extLst>
            </p:cNvPr>
            <p:cNvSpPr/>
            <p:nvPr/>
          </p:nvSpPr>
          <p:spPr>
            <a:xfrm>
              <a:off x="4658320" y="2339578"/>
              <a:ext cx="2571750" cy="1117"/>
            </a:xfrm>
            <a:prstGeom prst="line">
              <a:avLst/>
            </a:prstGeom>
            <a:ln w="25400">
              <a:solidFill>
                <a:srgbClr val="D7D7D7"/>
              </a:solidFill>
              <a:prstDash val="sysDot"/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59" name="Line">
              <a:extLst>
                <a:ext uri="{FF2B5EF4-FFF2-40B4-BE49-F238E27FC236}">
                  <a16:creationId xmlns:a16="http://schemas.microsoft.com/office/drawing/2014/main" id="{BC8B370A-C5C1-9847-957A-ABE5822B875F}"/>
                </a:ext>
              </a:extLst>
            </p:cNvPr>
            <p:cNvSpPr/>
            <p:nvPr/>
          </p:nvSpPr>
          <p:spPr>
            <a:xfrm>
              <a:off x="4658320" y="4375547"/>
              <a:ext cx="2571750" cy="1117"/>
            </a:xfrm>
            <a:prstGeom prst="line">
              <a:avLst/>
            </a:prstGeom>
            <a:ln w="25400">
              <a:solidFill>
                <a:srgbClr val="D7D7D7"/>
              </a:solidFill>
              <a:prstDash val="sysDot"/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60" name="Arrow">
              <a:extLst>
                <a:ext uri="{FF2B5EF4-FFF2-40B4-BE49-F238E27FC236}">
                  <a16:creationId xmlns:a16="http://schemas.microsoft.com/office/drawing/2014/main" id="{1945C994-16A0-0443-9630-0415E7062D89}"/>
                </a:ext>
              </a:extLst>
            </p:cNvPr>
            <p:cNvSpPr/>
            <p:nvPr/>
          </p:nvSpPr>
          <p:spPr>
            <a:xfrm>
              <a:off x="5037832" y="2451199"/>
              <a:ext cx="1812727" cy="205383"/>
            </a:xfrm>
            <a:prstGeom prst="leftArrow">
              <a:avLst>
                <a:gd name="adj1" fmla="val 50000"/>
                <a:gd name="adj2" fmla="val 169453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1" name="Bo">
              <a:extLst>
                <a:ext uri="{FF2B5EF4-FFF2-40B4-BE49-F238E27FC236}">
                  <a16:creationId xmlns:a16="http://schemas.microsoft.com/office/drawing/2014/main" id="{4F4AADE5-A707-B44F-9099-01EA47AB4258}"/>
                </a:ext>
              </a:extLst>
            </p:cNvPr>
            <p:cNvSpPr/>
            <p:nvPr/>
          </p:nvSpPr>
          <p:spPr>
            <a:xfrm>
              <a:off x="6951018" y="2395389"/>
              <a:ext cx="354264" cy="2669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>
              <a:spAutoFit/>
            </a:bodyPr>
            <a:lstStyle>
              <a:lvl1pPr marL="41275" marR="41275" algn="l" defTabSz="762000">
                <a:buClr>
                  <a:srgbClr val="00E200"/>
                </a:buClr>
                <a:buFont typeface="Arial"/>
                <a:defRPr>
                  <a:solidFill>
                    <a:srgbClr val="00E200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uFill>
                    <a:solidFill>
                      <a:srgbClr val="00E2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266"/>
                <a:t>Bo</a:t>
              </a:r>
            </a:p>
          </p:txBody>
        </p:sp>
        <p:sp>
          <p:nvSpPr>
            <p:cNvPr id="62" name="Arrow">
              <a:extLst>
                <a:ext uri="{FF2B5EF4-FFF2-40B4-BE49-F238E27FC236}">
                  <a16:creationId xmlns:a16="http://schemas.microsoft.com/office/drawing/2014/main" id="{B8C9FBA6-5323-494E-B890-87E24B5F3F61}"/>
                </a:ext>
              </a:extLst>
            </p:cNvPr>
            <p:cNvSpPr/>
            <p:nvPr/>
          </p:nvSpPr>
          <p:spPr>
            <a:xfrm>
              <a:off x="5895082" y="2826246"/>
              <a:ext cx="151805" cy="151805"/>
            </a:xfrm>
            <a:prstGeom prst="rightArrow">
              <a:avLst>
                <a:gd name="adj1" fmla="val 50000"/>
                <a:gd name="adj2" fmla="val 50005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3" name="Arrow">
              <a:extLst>
                <a:ext uri="{FF2B5EF4-FFF2-40B4-BE49-F238E27FC236}">
                  <a16:creationId xmlns:a16="http://schemas.microsoft.com/office/drawing/2014/main" id="{130EA087-0F55-BC42-B3BB-801F8F25DBBD}"/>
                </a:ext>
              </a:extLst>
            </p:cNvPr>
            <p:cNvSpPr/>
            <p:nvPr/>
          </p:nvSpPr>
          <p:spPr>
            <a:xfrm>
              <a:off x="5573613" y="2826246"/>
              <a:ext cx="258961" cy="151805"/>
            </a:xfrm>
            <a:prstGeom prst="rightArrow">
              <a:avLst>
                <a:gd name="adj1" fmla="val 50000"/>
                <a:gd name="adj2" fmla="val 85302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4" name="Arrow">
              <a:extLst>
                <a:ext uri="{FF2B5EF4-FFF2-40B4-BE49-F238E27FC236}">
                  <a16:creationId xmlns:a16="http://schemas.microsoft.com/office/drawing/2014/main" id="{D03815F8-FF55-0B43-99AB-4F2FC2FA10B9}"/>
                </a:ext>
              </a:extLst>
            </p:cNvPr>
            <p:cNvSpPr/>
            <p:nvPr/>
          </p:nvSpPr>
          <p:spPr>
            <a:xfrm>
              <a:off x="5144988" y="2826246"/>
              <a:ext cx="366117" cy="151805"/>
            </a:xfrm>
            <a:prstGeom prst="rightArrow">
              <a:avLst>
                <a:gd name="adj1" fmla="val 50000"/>
                <a:gd name="adj2" fmla="val 120599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5" name="Arrow">
              <a:extLst>
                <a:ext uri="{FF2B5EF4-FFF2-40B4-BE49-F238E27FC236}">
                  <a16:creationId xmlns:a16="http://schemas.microsoft.com/office/drawing/2014/main" id="{4ABC0658-A7C9-8645-91D9-51902C5F5AAB}"/>
                </a:ext>
              </a:extLst>
            </p:cNvPr>
            <p:cNvSpPr/>
            <p:nvPr/>
          </p:nvSpPr>
          <p:spPr>
            <a:xfrm>
              <a:off x="6162973" y="2826246"/>
              <a:ext cx="151805" cy="151805"/>
            </a:xfrm>
            <a:prstGeom prst="leftArrow">
              <a:avLst>
                <a:gd name="adj1" fmla="val 50000"/>
                <a:gd name="adj2" fmla="val 49995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6" name="Arrow">
              <a:extLst>
                <a:ext uri="{FF2B5EF4-FFF2-40B4-BE49-F238E27FC236}">
                  <a16:creationId xmlns:a16="http://schemas.microsoft.com/office/drawing/2014/main" id="{EB50FD78-2966-7B4A-A2B4-EA4D3AB8ECFB}"/>
                </a:ext>
              </a:extLst>
            </p:cNvPr>
            <p:cNvSpPr/>
            <p:nvPr/>
          </p:nvSpPr>
          <p:spPr>
            <a:xfrm>
              <a:off x="6377285" y="2826246"/>
              <a:ext cx="258961" cy="151805"/>
            </a:xfrm>
            <a:prstGeom prst="leftArrow">
              <a:avLst>
                <a:gd name="adj1" fmla="val 50000"/>
                <a:gd name="adj2" fmla="val 85286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7" name="Arrow">
              <a:extLst>
                <a:ext uri="{FF2B5EF4-FFF2-40B4-BE49-F238E27FC236}">
                  <a16:creationId xmlns:a16="http://schemas.microsoft.com/office/drawing/2014/main" id="{1BA8117C-3B69-9F47-B470-15E3E0A2B266}"/>
                </a:ext>
              </a:extLst>
            </p:cNvPr>
            <p:cNvSpPr/>
            <p:nvPr/>
          </p:nvSpPr>
          <p:spPr>
            <a:xfrm>
              <a:off x="6698754" y="2826246"/>
              <a:ext cx="366117" cy="151805"/>
            </a:xfrm>
            <a:prstGeom prst="leftArrow">
              <a:avLst>
                <a:gd name="adj1" fmla="val 50000"/>
                <a:gd name="adj2" fmla="val 120577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8" name="Arrow">
              <a:extLst>
                <a:ext uri="{FF2B5EF4-FFF2-40B4-BE49-F238E27FC236}">
                  <a16:creationId xmlns:a16="http://schemas.microsoft.com/office/drawing/2014/main" id="{034D6F94-DCDB-104F-9EB2-CB326447A736}"/>
                </a:ext>
              </a:extLst>
            </p:cNvPr>
            <p:cNvSpPr/>
            <p:nvPr/>
          </p:nvSpPr>
          <p:spPr>
            <a:xfrm>
              <a:off x="4555629" y="2826246"/>
              <a:ext cx="526852" cy="151805"/>
            </a:xfrm>
            <a:prstGeom prst="rightArrow">
              <a:avLst>
                <a:gd name="adj1" fmla="val 50000"/>
                <a:gd name="adj2" fmla="val 126693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9" name="Arrow">
              <a:extLst>
                <a:ext uri="{FF2B5EF4-FFF2-40B4-BE49-F238E27FC236}">
                  <a16:creationId xmlns:a16="http://schemas.microsoft.com/office/drawing/2014/main" id="{23461C9F-4E6E-3F49-8AEA-108991410718}"/>
                </a:ext>
              </a:extLst>
            </p:cNvPr>
            <p:cNvSpPr/>
            <p:nvPr/>
          </p:nvSpPr>
          <p:spPr>
            <a:xfrm>
              <a:off x="7127379" y="2826246"/>
              <a:ext cx="526852" cy="151805"/>
            </a:xfrm>
            <a:prstGeom prst="leftArrow">
              <a:avLst>
                <a:gd name="adj1" fmla="val 50000"/>
                <a:gd name="adj2" fmla="val 126660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70" name="Shape">
              <a:extLst>
                <a:ext uri="{FF2B5EF4-FFF2-40B4-BE49-F238E27FC236}">
                  <a16:creationId xmlns:a16="http://schemas.microsoft.com/office/drawing/2014/main" id="{43ED0BA0-0B13-9548-B825-D2CF09974CDB}"/>
                </a:ext>
              </a:extLst>
            </p:cNvPr>
            <p:cNvSpPr/>
            <p:nvPr/>
          </p:nvSpPr>
          <p:spPr>
            <a:xfrm rot="10800000">
              <a:off x="3542109" y="4116586"/>
              <a:ext cx="1321594" cy="100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18000"/>
                  </a:moveTo>
                  <a:cubicBezTo>
                    <a:pt x="19988" y="18000"/>
                    <a:pt x="21600" y="16388"/>
                    <a:pt x="21600" y="14400"/>
                  </a:cubicBezTo>
                  <a:lnTo>
                    <a:pt x="21600" y="3600"/>
                  </a:lnTo>
                  <a:cubicBezTo>
                    <a:pt x="21600" y="1612"/>
                    <a:pt x="19988" y="0"/>
                    <a:pt x="18000" y="0"/>
                  </a:cubicBezTo>
                  <a:lnTo>
                    <a:pt x="3600" y="0"/>
                  </a:lnTo>
                  <a:cubicBezTo>
                    <a:pt x="1612" y="0"/>
                    <a:pt x="0" y="1612"/>
                    <a:pt x="0" y="3600"/>
                  </a:cubicBezTo>
                  <a:lnTo>
                    <a:pt x="0" y="14400"/>
                  </a:lnTo>
                  <a:cubicBezTo>
                    <a:pt x="0" y="16388"/>
                    <a:pt x="1612" y="18000"/>
                    <a:pt x="3600" y="18000"/>
                  </a:cubicBezTo>
                  <a:lnTo>
                    <a:pt x="3600" y="18000"/>
                  </a:lnTo>
                  <a:lnTo>
                    <a:pt x="0" y="21600"/>
                  </a:lnTo>
                  <a:lnTo>
                    <a:pt x="5400" y="18000"/>
                  </a:lnTo>
                  <a:close/>
                </a:path>
              </a:pathLst>
            </a:custGeom>
            <a:solidFill>
              <a:srgbClr val="000000"/>
            </a:solidFill>
            <a:ln w="25400">
              <a:solidFill>
                <a:srgbClr val="D7D7D7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71" name="Shape">
              <a:extLst>
                <a:ext uri="{FF2B5EF4-FFF2-40B4-BE49-F238E27FC236}">
                  <a16:creationId xmlns:a16="http://schemas.microsoft.com/office/drawing/2014/main" id="{F86CCB85-83C7-1048-BD9D-E5CD3AC9264B}"/>
                </a:ext>
              </a:extLst>
            </p:cNvPr>
            <p:cNvSpPr/>
            <p:nvPr/>
          </p:nvSpPr>
          <p:spPr>
            <a:xfrm rot="10800000">
              <a:off x="5256609" y="4116586"/>
              <a:ext cx="1321594" cy="100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18000"/>
                  </a:moveTo>
                  <a:cubicBezTo>
                    <a:pt x="19988" y="18000"/>
                    <a:pt x="21600" y="16388"/>
                    <a:pt x="21600" y="14400"/>
                  </a:cubicBezTo>
                  <a:lnTo>
                    <a:pt x="21600" y="3600"/>
                  </a:lnTo>
                  <a:cubicBezTo>
                    <a:pt x="21600" y="1612"/>
                    <a:pt x="19988" y="0"/>
                    <a:pt x="18000" y="0"/>
                  </a:cubicBezTo>
                  <a:lnTo>
                    <a:pt x="3600" y="0"/>
                  </a:lnTo>
                  <a:cubicBezTo>
                    <a:pt x="1612" y="0"/>
                    <a:pt x="0" y="1612"/>
                    <a:pt x="0" y="3600"/>
                  </a:cubicBezTo>
                  <a:lnTo>
                    <a:pt x="0" y="14400"/>
                  </a:lnTo>
                  <a:cubicBezTo>
                    <a:pt x="0" y="16388"/>
                    <a:pt x="1612" y="18000"/>
                    <a:pt x="3600" y="18000"/>
                  </a:cubicBezTo>
                  <a:lnTo>
                    <a:pt x="3600" y="18000"/>
                  </a:lnTo>
                  <a:lnTo>
                    <a:pt x="6515" y="21600"/>
                  </a:lnTo>
                  <a:lnTo>
                    <a:pt x="5400" y="18000"/>
                  </a:lnTo>
                  <a:close/>
                </a:path>
              </a:pathLst>
            </a:custGeom>
            <a:solidFill>
              <a:srgbClr val="000000"/>
            </a:solidFill>
            <a:ln w="25400">
              <a:solidFill>
                <a:srgbClr val="D7D7D7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72" name="Shape">
              <a:extLst>
                <a:ext uri="{FF2B5EF4-FFF2-40B4-BE49-F238E27FC236}">
                  <a16:creationId xmlns:a16="http://schemas.microsoft.com/office/drawing/2014/main" id="{D40C134F-3D4D-F245-B8E0-315FE3BC8C89}"/>
                </a:ext>
              </a:extLst>
            </p:cNvPr>
            <p:cNvSpPr/>
            <p:nvPr/>
          </p:nvSpPr>
          <p:spPr>
            <a:xfrm rot="10800000" flipH="1">
              <a:off x="7024687" y="4116586"/>
              <a:ext cx="1321594" cy="100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18000"/>
                  </a:moveTo>
                  <a:cubicBezTo>
                    <a:pt x="19988" y="18000"/>
                    <a:pt x="21600" y="16388"/>
                    <a:pt x="21600" y="14400"/>
                  </a:cubicBezTo>
                  <a:lnTo>
                    <a:pt x="21600" y="3600"/>
                  </a:lnTo>
                  <a:cubicBezTo>
                    <a:pt x="21600" y="1612"/>
                    <a:pt x="19988" y="0"/>
                    <a:pt x="18000" y="0"/>
                  </a:cubicBezTo>
                  <a:lnTo>
                    <a:pt x="3600" y="0"/>
                  </a:lnTo>
                  <a:cubicBezTo>
                    <a:pt x="1612" y="0"/>
                    <a:pt x="0" y="1612"/>
                    <a:pt x="0" y="3600"/>
                  </a:cubicBezTo>
                  <a:lnTo>
                    <a:pt x="0" y="14400"/>
                  </a:lnTo>
                  <a:cubicBezTo>
                    <a:pt x="0" y="16388"/>
                    <a:pt x="1612" y="18000"/>
                    <a:pt x="3600" y="18000"/>
                  </a:cubicBezTo>
                  <a:lnTo>
                    <a:pt x="3600" y="18000"/>
                  </a:lnTo>
                  <a:lnTo>
                    <a:pt x="0" y="21600"/>
                  </a:lnTo>
                  <a:lnTo>
                    <a:pt x="5400" y="18000"/>
                  </a:lnTo>
                  <a:close/>
                </a:path>
              </a:pathLst>
            </a:custGeom>
            <a:solidFill>
              <a:srgbClr val="000000"/>
            </a:solidFill>
            <a:ln w="25400">
              <a:solidFill>
                <a:srgbClr val="D7D7D7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pic>
          <p:nvPicPr>
            <p:cNvPr id="73" name="image.pdf" descr="image.pdf">
              <a:extLst>
                <a:ext uri="{FF2B5EF4-FFF2-40B4-BE49-F238E27FC236}">
                  <a16:creationId xmlns:a16="http://schemas.microsoft.com/office/drawing/2014/main" id="{D0BD7E08-A4B7-2D46-9268-8A1BAF9D780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908601" y="4174629"/>
              <a:ext cx="1553766" cy="103137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4" name="image.pdf" descr="image.pdf">
              <a:extLst>
                <a:ext uri="{FF2B5EF4-FFF2-40B4-BE49-F238E27FC236}">
                  <a16:creationId xmlns:a16="http://schemas.microsoft.com/office/drawing/2014/main" id="{9FF6B8B0-36DD-6740-BAF3-A0FDB91E6E3D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170661" y="4174629"/>
              <a:ext cx="1523628" cy="103137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5" name="image.pdf" descr="image.pdf">
              <a:extLst>
                <a:ext uri="{FF2B5EF4-FFF2-40B4-BE49-F238E27FC236}">
                  <a16:creationId xmlns:a16="http://schemas.microsoft.com/office/drawing/2014/main" id="{4917E938-B315-6041-8BA8-DC65402F6646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426023" y="4174629"/>
              <a:ext cx="1553766" cy="1031379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Slice Selective Excitation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37A263-7B57-2B4B-8896-422C3A52186A}"/>
                  </a:ext>
                </a:extLst>
              </p:cNvPr>
              <p:cNvSpPr txBox="1"/>
              <p:nvPr/>
            </p:nvSpPr>
            <p:spPr>
              <a:xfrm>
                <a:off x="613458" y="1919323"/>
                <a:ext cx="115785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Slice select gradient varies 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Larmor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frequency along slice direction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37A263-7B57-2B4B-8896-422C3A521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58" y="1919323"/>
                <a:ext cx="11578542" cy="830997"/>
              </a:xfrm>
              <a:prstGeom prst="rect">
                <a:avLst/>
              </a:prstGeom>
              <a:blipFill>
                <a:blip r:embed="rId7"/>
                <a:stretch>
                  <a:fillRect l="-877"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987266C-08FA-C041-AE72-D87A6EA08ADA}"/>
              </a:ext>
            </a:extLst>
          </p:cNvPr>
          <p:cNvSpPr/>
          <p:nvPr/>
        </p:nvSpPr>
        <p:spPr>
          <a:xfrm>
            <a:off x="0" y="6629520"/>
            <a:ext cx="18819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Slides from Dr. Nan-</a:t>
            </a:r>
            <a:r>
              <a:rPr lang="en-US" sz="1100" dirty="0" err="1"/>
              <a:t>kuei</a:t>
            </a:r>
            <a:r>
              <a:rPr lang="en-US" sz="1100" dirty="0"/>
              <a:t> Chen</a:t>
            </a:r>
          </a:p>
        </p:txBody>
      </p:sp>
    </p:spTree>
    <p:extLst>
      <p:ext uri="{BB962C8B-B14F-4D97-AF65-F5344CB8AC3E}">
        <p14:creationId xmlns:p14="http://schemas.microsoft.com/office/powerpoint/2010/main" val="253907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Slice Selective Excitation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37A263-7B57-2B4B-8896-422C3A52186A}"/>
              </a:ext>
            </a:extLst>
          </p:cNvPr>
          <p:cNvSpPr txBox="1"/>
          <p:nvPr/>
        </p:nvSpPr>
        <p:spPr>
          <a:xfrm>
            <a:off x="613458" y="1919323"/>
            <a:ext cx="11578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allows RF pulse to selectively excite spins by choosing center frequency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87266C-08FA-C041-AE72-D87A6EA08ADA}"/>
              </a:ext>
            </a:extLst>
          </p:cNvPr>
          <p:cNvSpPr/>
          <p:nvPr/>
        </p:nvSpPr>
        <p:spPr>
          <a:xfrm>
            <a:off x="0" y="6629520"/>
            <a:ext cx="18819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Slides from Dr. Nan-</a:t>
            </a:r>
            <a:r>
              <a:rPr lang="en-US" sz="1100" dirty="0" err="1"/>
              <a:t>kuei</a:t>
            </a:r>
            <a:r>
              <a:rPr lang="en-US" sz="1100" dirty="0"/>
              <a:t> Chen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C542A56-E5F7-F541-B174-47C3621C3F8E}"/>
              </a:ext>
            </a:extLst>
          </p:cNvPr>
          <p:cNvGrpSpPr/>
          <p:nvPr/>
        </p:nvGrpSpPr>
        <p:grpSpPr>
          <a:xfrm>
            <a:off x="2827734" y="2884244"/>
            <a:ext cx="6536531" cy="3366492"/>
            <a:chOff x="2827735" y="2259211"/>
            <a:chExt cx="6536531" cy="3366492"/>
          </a:xfrm>
        </p:grpSpPr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8AA1B304-2757-AF4C-AAF7-043A5EEF1157}"/>
                </a:ext>
              </a:extLst>
            </p:cNvPr>
            <p:cNvSpPr/>
            <p:nvPr/>
          </p:nvSpPr>
          <p:spPr>
            <a:xfrm>
              <a:off x="2827735" y="2259211"/>
              <a:ext cx="6536531" cy="3366492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3600" b="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2531"/>
            </a:p>
          </p:txBody>
        </p:sp>
        <p:pic>
          <p:nvPicPr>
            <p:cNvPr id="11" name="image.png" descr="image.png">
              <a:extLst>
                <a:ext uri="{FF2B5EF4-FFF2-40B4-BE49-F238E27FC236}">
                  <a16:creationId xmlns:a16="http://schemas.microsoft.com/office/drawing/2014/main" id="{A931C51E-7BD3-7B48-9C28-669A834725E9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890493" y="2915543"/>
              <a:ext cx="2094012" cy="9778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" name="Oval">
              <a:extLst>
                <a:ext uri="{FF2B5EF4-FFF2-40B4-BE49-F238E27FC236}">
                  <a16:creationId xmlns:a16="http://schemas.microsoft.com/office/drawing/2014/main" id="{899CD27C-CC62-E443-B6E0-F58ADD6A9213}"/>
                </a:ext>
              </a:extLst>
            </p:cNvPr>
            <p:cNvSpPr/>
            <p:nvPr/>
          </p:nvSpPr>
          <p:spPr>
            <a:xfrm>
              <a:off x="4354711" y="2786063"/>
              <a:ext cx="607219" cy="1143001"/>
            </a:xfrm>
            <a:prstGeom prst="ellipse">
              <a:avLst/>
            </a:prstGeom>
            <a:solidFill>
              <a:srgbClr val="000000"/>
            </a:solidFill>
            <a:ln w="50800">
              <a:solidFill>
                <a:srgbClr val="A2A2A2"/>
              </a:solidFill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grpSp>
          <p:nvGrpSpPr>
            <p:cNvPr id="13" name="Group">
              <a:extLst>
                <a:ext uri="{FF2B5EF4-FFF2-40B4-BE49-F238E27FC236}">
                  <a16:creationId xmlns:a16="http://schemas.microsoft.com/office/drawing/2014/main" id="{D80BB75A-D76C-2B4D-8A36-185ADDC20B9C}"/>
                </a:ext>
              </a:extLst>
            </p:cNvPr>
            <p:cNvGrpSpPr/>
            <p:nvPr/>
          </p:nvGrpSpPr>
          <p:grpSpPr>
            <a:xfrm>
              <a:off x="7163098" y="2768203"/>
              <a:ext cx="334864" cy="1178719"/>
              <a:chOff x="0" y="-5"/>
              <a:chExt cx="476250" cy="1676400"/>
            </a:xfrm>
          </p:grpSpPr>
          <p:sp>
            <p:nvSpPr>
              <p:cNvPr id="47" name="Line">
                <a:extLst>
                  <a:ext uri="{FF2B5EF4-FFF2-40B4-BE49-F238E27FC236}">
                    <a16:creationId xmlns:a16="http://schemas.microsoft.com/office/drawing/2014/main" id="{1623CF61-C4DD-4845-928C-F39928478C31}"/>
                  </a:ext>
                </a:extLst>
              </p:cNvPr>
              <p:cNvSpPr/>
              <p:nvPr/>
            </p:nvSpPr>
            <p:spPr>
              <a:xfrm>
                <a:off x="0" y="-6"/>
                <a:ext cx="476251" cy="1676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0" h="21579" extrusionOk="0">
                    <a:moveTo>
                      <a:pt x="791" y="0"/>
                    </a:moveTo>
                    <a:cubicBezTo>
                      <a:pt x="12222" y="-21"/>
                      <a:pt x="21521" y="4793"/>
                      <a:pt x="21560" y="10752"/>
                    </a:cubicBezTo>
                    <a:cubicBezTo>
                      <a:pt x="21600" y="16710"/>
                      <a:pt x="12366" y="21558"/>
                      <a:pt x="935" y="21578"/>
                    </a:cubicBezTo>
                    <a:cubicBezTo>
                      <a:pt x="623" y="21579"/>
                      <a:pt x="312" y="21576"/>
                      <a:pt x="0" y="21569"/>
                    </a:cubicBezTo>
                  </a:path>
                </a:pathLst>
              </a:custGeom>
              <a:noFill/>
              <a:ln w="50800" cap="rnd">
                <a:solidFill>
                  <a:srgbClr val="A2A2A2"/>
                </a:solidFill>
                <a:prstDash val="solid"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  <p:sp>
            <p:nvSpPr>
              <p:cNvPr id="48" name="Shape">
                <a:extLst>
                  <a:ext uri="{FF2B5EF4-FFF2-40B4-BE49-F238E27FC236}">
                    <a16:creationId xmlns:a16="http://schemas.microsoft.com/office/drawing/2014/main" id="{7037E5ED-C259-C949-B4B8-590A97982821}"/>
                  </a:ext>
                </a:extLst>
              </p:cNvPr>
              <p:cNvSpPr/>
              <p:nvPr/>
            </p:nvSpPr>
            <p:spPr>
              <a:xfrm>
                <a:off x="0" y="-6"/>
                <a:ext cx="476251" cy="1676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0" h="21579" extrusionOk="0">
                    <a:moveTo>
                      <a:pt x="791" y="0"/>
                    </a:moveTo>
                    <a:cubicBezTo>
                      <a:pt x="12222" y="-21"/>
                      <a:pt x="21521" y="4793"/>
                      <a:pt x="21560" y="10752"/>
                    </a:cubicBezTo>
                    <a:cubicBezTo>
                      <a:pt x="21600" y="16710"/>
                      <a:pt x="12366" y="21558"/>
                      <a:pt x="935" y="21578"/>
                    </a:cubicBezTo>
                    <a:cubicBezTo>
                      <a:pt x="623" y="21579"/>
                      <a:pt x="312" y="21576"/>
                      <a:pt x="0" y="21569"/>
                    </a:cubicBezTo>
                    <a:lnTo>
                      <a:pt x="863" y="10789"/>
                    </a:lnTo>
                    <a:close/>
                  </a:path>
                </a:pathLst>
              </a:custGeom>
              <a:noFill/>
              <a:ln w="50800" cap="rnd">
                <a:noFill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</p:grpSp>
        <p:sp>
          <p:nvSpPr>
            <p:cNvPr id="14" name="Line">
              <a:extLst>
                <a:ext uri="{FF2B5EF4-FFF2-40B4-BE49-F238E27FC236}">
                  <a16:creationId xmlns:a16="http://schemas.microsoft.com/office/drawing/2014/main" id="{22EA7FB1-534D-4C4F-BCEF-0ACABF87678F}"/>
                </a:ext>
              </a:extLst>
            </p:cNvPr>
            <p:cNvSpPr/>
            <p:nvPr/>
          </p:nvSpPr>
          <p:spPr>
            <a:xfrm>
              <a:off x="4658320" y="2768203"/>
              <a:ext cx="2518172" cy="1117"/>
            </a:xfrm>
            <a:prstGeom prst="line">
              <a:avLst/>
            </a:prstGeom>
            <a:ln w="50800">
              <a:solidFill>
                <a:srgbClr val="A2A2A2"/>
              </a:solidFill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FDB69763-F4D6-AD4F-B366-348D86306C1A}"/>
                </a:ext>
              </a:extLst>
            </p:cNvPr>
            <p:cNvSpPr/>
            <p:nvPr/>
          </p:nvSpPr>
          <p:spPr>
            <a:xfrm>
              <a:off x="4658320" y="3946922"/>
              <a:ext cx="2518172" cy="1117"/>
            </a:xfrm>
            <a:prstGeom prst="line">
              <a:avLst/>
            </a:prstGeom>
            <a:ln w="50800">
              <a:solidFill>
                <a:srgbClr val="A2A2A2"/>
              </a:solidFill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7" name="Oval">
              <a:extLst>
                <a:ext uri="{FF2B5EF4-FFF2-40B4-BE49-F238E27FC236}">
                  <a16:creationId xmlns:a16="http://schemas.microsoft.com/office/drawing/2014/main" id="{4309D924-B3C7-A544-94F3-FF97BD40124E}"/>
                </a:ext>
              </a:extLst>
            </p:cNvPr>
            <p:cNvSpPr/>
            <p:nvPr/>
          </p:nvSpPr>
          <p:spPr>
            <a:xfrm>
              <a:off x="4131469" y="2348508"/>
              <a:ext cx="1053703" cy="2018109"/>
            </a:xfrm>
            <a:prstGeom prst="ellipse">
              <a:avLst/>
            </a:prstGeom>
            <a:ln w="25400">
              <a:solidFill>
                <a:srgbClr val="D7D7D7"/>
              </a:solidFill>
              <a:prstDash val="sysDot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grpSp>
          <p:nvGrpSpPr>
            <p:cNvPr id="18" name="Group">
              <a:extLst>
                <a:ext uri="{FF2B5EF4-FFF2-40B4-BE49-F238E27FC236}">
                  <a16:creationId xmlns:a16="http://schemas.microsoft.com/office/drawing/2014/main" id="{D07870BB-7047-A045-9361-6EF3D815E35D}"/>
                </a:ext>
              </a:extLst>
            </p:cNvPr>
            <p:cNvGrpSpPr/>
            <p:nvPr/>
          </p:nvGrpSpPr>
          <p:grpSpPr>
            <a:xfrm>
              <a:off x="7176492" y="2340695"/>
              <a:ext cx="523503" cy="2035969"/>
              <a:chOff x="0" y="-3"/>
              <a:chExt cx="744536" cy="2895599"/>
            </a:xfrm>
          </p:grpSpPr>
          <p:sp>
            <p:nvSpPr>
              <p:cNvPr id="45" name="Line">
                <a:extLst>
                  <a:ext uri="{FF2B5EF4-FFF2-40B4-BE49-F238E27FC236}">
                    <a16:creationId xmlns:a16="http://schemas.microsoft.com/office/drawing/2014/main" id="{BDB54392-5D1B-814B-AF58-032DE0FB4C00}"/>
                  </a:ext>
                </a:extLst>
              </p:cNvPr>
              <p:cNvSpPr/>
              <p:nvPr/>
            </p:nvSpPr>
            <p:spPr>
              <a:xfrm>
                <a:off x="0" y="-4"/>
                <a:ext cx="744537" cy="2895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5" h="21586" extrusionOk="0">
                    <a:moveTo>
                      <a:pt x="873" y="0"/>
                    </a:moveTo>
                    <a:cubicBezTo>
                      <a:pt x="12281" y="-13"/>
                      <a:pt x="21549" y="4809"/>
                      <a:pt x="21575" y="10769"/>
                    </a:cubicBezTo>
                    <a:cubicBezTo>
                      <a:pt x="21600" y="16730"/>
                      <a:pt x="12373" y="21573"/>
                      <a:pt x="965" y="21587"/>
                    </a:cubicBezTo>
                    <a:cubicBezTo>
                      <a:pt x="643" y="21587"/>
                      <a:pt x="321" y="21583"/>
                      <a:pt x="0" y="21576"/>
                    </a:cubicBezTo>
                  </a:path>
                </a:pathLst>
              </a:custGeom>
              <a:noFill/>
              <a:ln w="25400" cap="rnd">
                <a:solidFill>
                  <a:srgbClr val="D7D7D7"/>
                </a:solidFill>
                <a:prstDash val="sysDot"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  <p:sp>
            <p:nvSpPr>
              <p:cNvPr id="46" name="Shape">
                <a:extLst>
                  <a:ext uri="{FF2B5EF4-FFF2-40B4-BE49-F238E27FC236}">
                    <a16:creationId xmlns:a16="http://schemas.microsoft.com/office/drawing/2014/main" id="{0D3BBAC9-22E1-7243-AC8D-09BD38B5332A}"/>
                  </a:ext>
                </a:extLst>
              </p:cNvPr>
              <p:cNvSpPr/>
              <p:nvPr/>
            </p:nvSpPr>
            <p:spPr>
              <a:xfrm>
                <a:off x="0" y="-4"/>
                <a:ext cx="744537" cy="2895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5" h="21586" extrusionOk="0">
                    <a:moveTo>
                      <a:pt x="873" y="0"/>
                    </a:moveTo>
                    <a:cubicBezTo>
                      <a:pt x="12281" y="-13"/>
                      <a:pt x="21549" y="4809"/>
                      <a:pt x="21575" y="10769"/>
                    </a:cubicBezTo>
                    <a:cubicBezTo>
                      <a:pt x="21600" y="16730"/>
                      <a:pt x="12373" y="21573"/>
                      <a:pt x="965" y="21587"/>
                    </a:cubicBezTo>
                    <a:cubicBezTo>
                      <a:pt x="643" y="21587"/>
                      <a:pt x="321" y="21583"/>
                      <a:pt x="0" y="21576"/>
                    </a:cubicBezTo>
                    <a:lnTo>
                      <a:pt x="919" y="10793"/>
                    </a:lnTo>
                    <a:close/>
                  </a:path>
                </a:pathLst>
              </a:custGeom>
              <a:noFill/>
              <a:ln w="50800" cap="rnd">
                <a:noFill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</p:grpSp>
        <p:sp>
          <p:nvSpPr>
            <p:cNvPr id="20" name="Line">
              <a:extLst>
                <a:ext uri="{FF2B5EF4-FFF2-40B4-BE49-F238E27FC236}">
                  <a16:creationId xmlns:a16="http://schemas.microsoft.com/office/drawing/2014/main" id="{A304E39A-D652-A546-BFE9-F50F46B3A7B3}"/>
                </a:ext>
              </a:extLst>
            </p:cNvPr>
            <p:cNvSpPr/>
            <p:nvPr/>
          </p:nvSpPr>
          <p:spPr>
            <a:xfrm>
              <a:off x="4658320" y="2339578"/>
              <a:ext cx="2571750" cy="1117"/>
            </a:xfrm>
            <a:prstGeom prst="line">
              <a:avLst/>
            </a:prstGeom>
            <a:ln w="25400">
              <a:solidFill>
                <a:srgbClr val="D7D7D7"/>
              </a:solidFill>
              <a:prstDash val="sysDot"/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CB3F5FFB-5808-BE47-9BA2-9D9952228801}"/>
                </a:ext>
              </a:extLst>
            </p:cNvPr>
            <p:cNvSpPr/>
            <p:nvPr/>
          </p:nvSpPr>
          <p:spPr>
            <a:xfrm>
              <a:off x="4658320" y="4375547"/>
              <a:ext cx="2571750" cy="1117"/>
            </a:xfrm>
            <a:prstGeom prst="line">
              <a:avLst/>
            </a:prstGeom>
            <a:ln w="25400">
              <a:solidFill>
                <a:srgbClr val="D7D7D7"/>
              </a:solidFill>
              <a:prstDash val="sysDot"/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5" name="Arrow">
              <a:extLst>
                <a:ext uri="{FF2B5EF4-FFF2-40B4-BE49-F238E27FC236}">
                  <a16:creationId xmlns:a16="http://schemas.microsoft.com/office/drawing/2014/main" id="{2597DAE1-3798-7646-822C-7804110B3282}"/>
                </a:ext>
              </a:extLst>
            </p:cNvPr>
            <p:cNvSpPr/>
            <p:nvPr/>
          </p:nvSpPr>
          <p:spPr>
            <a:xfrm>
              <a:off x="5037832" y="2451199"/>
              <a:ext cx="1812727" cy="205383"/>
            </a:xfrm>
            <a:prstGeom prst="leftArrow">
              <a:avLst>
                <a:gd name="adj1" fmla="val 50000"/>
                <a:gd name="adj2" fmla="val 169453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26" name="Bo">
              <a:extLst>
                <a:ext uri="{FF2B5EF4-FFF2-40B4-BE49-F238E27FC236}">
                  <a16:creationId xmlns:a16="http://schemas.microsoft.com/office/drawing/2014/main" id="{F41136A2-9F05-FF4C-9C64-3F4CDADDF44A}"/>
                </a:ext>
              </a:extLst>
            </p:cNvPr>
            <p:cNvSpPr/>
            <p:nvPr/>
          </p:nvSpPr>
          <p:spPr>
            <a:xfrm>
              <a:off x="6951018" y="2395389"/>
              <a:ext cx="354264" cy="2669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>
              <a:spAutoFit/>
            </a:bodyPr>
            <a:lstStyle>
              <a:lvl1pPr marL="41275" marR="41275" algn="l" defTabSz="762000">
                <a:buClr>
                  <a:srgbClr val="00E200"/>
                </a:buClr>
                <a:buFont typeface="Arial"/>
                <a:defRPr>
                  <a:solidFill>
                    <a:srgbClr val="00E200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uFill>
                    <a:solidFill>
                      <a:srgbClr val="00E2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266"/>
                <a:t>Bo</a:t>
              </a:r>
            </a:p>
          </p:txBody>
        </p:sp>
        <p:sp>
          <p:nvSpPr>
            <p:cNvPr id="27" name="Arrow">
              <a:extLst>
                <a:ext uri="{FF2B5EF4-FFF2-40B4-BE49-F238E27FC236}">
                  <a16:creationId xmlns:a16="http://schemas.microsoft.com/office/drawing/2014/main" id="{96B8A393-2B7A-7944-9674-227F2EF48BF9}"/>
                </a:ext>
              </a:extLst>
            </p:cNvPr>
            <p:cNvSpPr/>
            <p:nvPr/>
          </p:nvSpPr>
          <p:spPr>
            <a:xfrm>
              <a:off x="5895082" y="2826246"/>
              <a:ext cx="151805" cy="151805"/>
            </a:xfrm>
            <a:prstGeom prst="rightArrow">
              <a:avLst>
                <a:gd name="adj1" fmla="val 50000"/>
                <a:gd name="adj2" fmla="val 50005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28" name="Arrow">
              <a:extLst>
                <a:ext uri="{FF2B5EF4-FFF2-40B4-BE49-F238E27FC236}">
                  <a16:creationId xmlns:a16="http://schemas.microsoft.com/office/drawing/2014/main" id="{7C3A2564-067B-064E-9883-24CA7283DBBF}"/>
                </a:ext>
              </a:extLst>
            </p:cNvPr>
            <p:cNvSpPr/>
            <p:nvPr/>
          </p:nvSpPr>
          <p:spPr>
            <a:xfrm>
              <a:off x="5573613" y="2826246"/>
              <a:ext cx="258961" cy="151805"/>
            </a:xfrm>
            <a:prstGeom prst="rightArrow">
              <a:avLst>
                <a:gd name="adj1" fmla="val 50000"/>
                <a:gd name="adj2" fmla="val 85302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29" name="Arrow">
              <a:extLst>
                <a:ext uri="{FF2B5EF4-FFF2-40B4-BE49-F238E27FC236}">
                  <a16:creationId xmlns:a16="http://schemas.microsoft.com/office/drawing/2014/main" id="{B3EF025F-3F32-A84E-81A2-B81510F72AE9}"/>
                </a:ext>
              </a:extLst>
            </p:cNvPr>
            <p:cNvSpPr/>
            <p:nvPr/>
          </p:nvSpPr>
          <p:spPr>
            <a:xfrm>
              <a:off x="5144988" y="2826246"/>
              <a:ext cx="366117" cy="151805"/>
            </a:xfrm>
            <a:prstGeom prst="rightArrow">
              <a:avLst>
                <a:gd name="adj1" fmla="val 50000"/>
                <a:gd name="adj2" fmla="val 120599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30" name="Arrow">
              <a:extLst>
                <a:ext uri="{FF2B5EF4-FFF2-40B4-BE49-F238E27FC236}">
                  <a16:creationId xmlns:a16="http://schemas.microsoft.com/office/drawing/2014/main" id="{2B1E116A-E89A-684F-9B6F-BF4CFBCD11A5}"/>
                </a:ext>
              </a:extLst>
            </p:cNvPr>
            <p:cNvSpPr/>
            <p:nvPr/>
          </p:nvSpPr>
          <p:spPr>
            <a:xfrm>
              <a:off x="6162973" y="2826246"/>
              <a:ext cx="151805" cy="151805"/>
            </a:xfrm>
            <a:prstGeom prst="leftArrow">
              <a:avLst>
                <a:gd name="adj1" fmla="val 50000"/>
                <a:gd name="adj2" fmla="val 49995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31" name="Arrow">
              <a:extLst>
                <a:ext uri="{FF2B5EF4-FFF2-40B4-BE49-F238E27FC236}">
                  <a16:creationId xmlns:a16="http://schemas.microsoft.com/office/drawing/2014/main" id="{3B28F91E-B36F-B843-95F1-045493E3361A}"/>
                </a:ext>
              </a:extLst>
            </p:cNvPr>
            <p:cNvSpPr/>
            <p:nvPr/>
          </p:nvSpPr>
          <p:spPr>
            <a:xfrm>
              <a:off x="6377285" y="2826246"/>
              <a:ext cx="258961" cy="151805"/>
            </a:xfrm>
            <a:prstGeom prst="leftArrow">
              <a:avLst>
                <a:gd name="adj1" fmla="val 50000"/>
                <a:gd name="adj2" fmla="val 85286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32" name="Arrow">
              <a:extLst>
                <a:ext uri="{FF2B5EF4-FFF2-40B4-BE49-F238E27FC236}">
                  <a16:creationId xmlns:a16="http://schemas.microsoft.com/office/drawing/2014/main" id="{E911D8F8-987B-3549-9797-7BB8E8BA3F00}"/>
                </a:ext>
              </a:extLst>
            </p:cNvPr>
            <p:cNvSpPr/>
            <p:nvPr/>
          </p:nvSpPr>
          <p:spPr>
            <a:xfrm>
              <a:off x="6698754" y="2826246"/>
              <a:ext cx="366117" cy="151805"/>
            </a:xfrm>
            <a:prstGeom prst="leftArrow">
              <a:avLst>
                <a:gd name="adj1" fmla="val 50000"/>
                <a:gd name="adj2" fmla="val 120577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33" name="Arrow">
              <a:extLst>
                <a:ext uri="{FF2B5EF4-FFF2-40B4-BE49-F238E27FC236}">
                  <a16:creationId xmlns:a16="http://schemas.microsoft.com/office/drawing/2014/main" id="{14E27EA0-A7F6-C049-9A1D-23945A701FC0}"/>
                </a:ext>
              </a:extLst>
            </p:cNvPr>
            <p:cNvSpPr/>
            <p:nvPr/>
          </p:nvSpPr>
          <p:spPr>
            <a:xfrm>
              <a:off x="4555629" y="2826246"/>
              <a:ext cx="526852" cy="151805"/>
            </a:xfrm>
            <a:prstGeom prst="rightArrow">
              <a:avLst>
                <a:gd name="adj1" fmla="val 50000"/>
                <a:gd name="adj2" fmla="val 126693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34" name="Arrow">
              <a:extLst>
                <a:ext uri="{FF2B5EF4-FFF2-40B4-BE49-F238E27FC236}">
                  <a16:creationId xmlns:a16="http://schemas.microsoft.com/office/drawing/2014/main" id="{C958A810-C2B3-3B47-909E-3DE573879A36}"/>
                </a:ext>
              </a:extLst>
            </p:cNvPr>
            <p:cNvSpPr/>
            <p:nvPr/>
          </p:nvSpPr>
          <p:spPr>
            <a:xfrm>
              <a:off x="7127379" y="2826246"/>
              <a:ext cx="526852" cy="151805"/>
            </a:xfrm>
            <a:prstGeom prst="leftArrow">
              <a:avLst>
                <a:gd name="adj1" fmla="val 50000"/>
                <a:gd name="adj2" fmla="val 126660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709F8066-0780-C343-B403-2784AE388BF0}"/>
                </a:ext>
              </a:extLst>
            </p:cNvPr>
            <p:cNvSpPr/>
            <p:nvPr/>
          </p:nvSpPr>
          <p:spPr>
            <a:xfrm rot="10800000">
              <a:off x="3542109" y="4116586"/>
              <a:ext cx="1321594" cy="100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18000"/>
                  </a:moveTo>
                  <a:cubicBezTo>
                    <a:pt x="19988" y="18000"/>
                    <a:pt x="21600" y="16388"/>
                    <a:pt x="21600" y="14400"/>
                  </a:cubicBezTo>
                  <a:lnTo>
                    <a:pt x="21600" y="3600"/>
                  </a:lnTo>
                  <a:cubicBezTo>
                    <a:pt x="21600" y="1612"/>
                    <a:pt x="19988" y="0"/>
                    <a:pt x="18000" y="0"/>
                  </a:cubicBezTo>
                  <a:lnTo>
                    <a:pt x="3600" y="0"/>
                  </a:lnTo>
                  <a:cubicBezTo>
                    <a:pt x="1612" y="0"/>
                    <a:pt x="0" y="1612"/>
                    <a:pt x="0" y="3600"/>
                  </a:cubicBezTo>
                  <a:lnTo>
                    <a:pt x="0" y="14400"/>
                  </a:lnTo>
                  <a:cubicBezTo>
                    <a:pt x="0" y="16388"/>
                    <a:pt x="1612" y="18000"/>
                    <a:pt x="3600" y="18000"/>
                  </a:cubicBezTo>
                  <a:lnTo>
                    <a:pt x="3600" y="18000"/>
                  </a:lnTo>
                  <a:lnTo>
                    <a:pt x="0" y="21600"/>
                  </a:lnTo>
                  <a:lnTo>
                    <a:pt x="5400" y="18000"/>
                  </a:lnTo>
                  <a:close/>
                </a:path>
              </a:pathLst>
            </a:custGeom>
            <a:solidFill>
              <a:srgbClr val="000000"/>
            </a:solidFill>
            <a:ln w="25400">
              <a:solidFill>
                <a:srgbClr val="D7D7D7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D641E7B-F637-464F-986A-1A0076D8B52A}"/>
                </a:ext>
              </a:extLst>
            </p:cNvPr>
            <p:cNvSpPr/>
            <p:nvPr/>
          </p:nvSpPr>
          <p:spPr>
            <a:xfrm rot="10800000">
              <a:off x="5256609" y="4116586"/>
              <a:ext cx="1321594" cy="100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18000"/>
                  </a:moveTo>
                  <a:cubicBezTo>
                    <a:pt x="19988" y="18000"/>
                    <a:pt x="21600" y="16388"/>
                    <a:pt x="21600" y="14400"/>
                  </a:cubicBezTo>
                  <a:lnTo>
                    <a:pt x="21600" y="3600"/>
                  </a:lnTo>
                  <a:cubicBezTo>
                    <a:pt x="21600" y="1612"/>
                    <a:pt x="19988" y="0"/>
                    <a:pt x="18000" y="0"/>
                  </a:cubicBezTo>
                  <a:lnTo>
                    <a:pt x="3600" y="0"/>
                  </a:lnTo>
                  <a:cubicBezTo>
                    <a:pt x="1612" y="0"/>
                    <a:pt x="0" y="1612"/>
                    <a:pt x="0" y="3600"/>
                  </a:cubicBezTo>
                  <a:lnTo>
                    <a:pt x="0" y="14400"/>
                  </a:lnTo>
                  <a:cubicBezTo>
                    <a:pt x="0" y="16388"/>
                    <a:pt x="1612" y="18000"/>
                    <a:pt x="3600" y="18000"/>
                  </a:cubicBezTo>
                  <a:lnTo>
                    <a:pt x="3600" y="18000"/>
                  </a:lnTo>
                  <a:lnTo>
                    <a:pt x="6515" y="21600"/>
                  </a:lnTo>
                  <a:lnTo>
                    <a:pt x="5400" y="18000"/>
                  </a:lnTo>
                  <a:close/>
                </a:path>
              </a:pathLst>
            </a:custGeom>
            <a:solidFill>
              <a:srgbClr val="000000"/>
            </a:solidFill>
            <a:ln w="25400">
              <a:solidFill>
                <a:srgbClr val="D7D7D7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B3F13525-EAC7-DE47-BD86-99373BAA6CAE}"/>
                </a:ext>
              </a:extLst>
            </p:cNvPr>
            <p:cNvSpPr/>
            <p:nvPr/>
          </p:nvSpPr>
          <p:spPr>
            <a:xfrm rot="10800000" flipH="1">
              <a:off x="7024687" y="4116586"/>
              <a:ext cx="1321594" cy="100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18000"/>
                  </a:moveTo>
                  <a:cubicBezTo>
                    <a:pt x="19988" y="18000"/>
                    <a:pt x="21600" y="16388"/>
                    <a:pt x="21600" y="14400"/>
                  </a:cubicBezTo>
                  <a:lnTo>
                    <a:pt x="21600" y="3600"/>
                  </a:lnTo>
                  <a:cubicBezTo>
                    <a:pt x="21600" y="1612"/>
                    <a:pt x="19988" y="0"/>
                    <a:pt x="18000" y="0"/>
                  </a:cubicBezTo>
                  <a:lnTo>
                    <a:pt x="3600" y="0"/>
                  </a:lnTo>
                  <a:cubicBezTo>
                    <a:pt x="1612" y="0"/>
                    <a:pt x="0" y="1612"/>
                    <a:pt x="0" y="3600"/>
                  </a:cubicBezTo>
                  <a:lnTo>
                    <a:pt x="0" y="14400"/>
                  </a:lnTo>
                  <a:cubicBezTo>
                    <a:pt x="0" y="16388"/>
                    <a:pt x="1612" y="18000"/>
                    <a:pt x="3600" y="18000"/>
                  </a:cubicBezTo>
                  <a:lnTo>
                    <a:pt x="3600" y="18000"/>
                  </a:lnTo>
                  <a:lnTo>
                    <a:pt x="0" y="21600"/>
                  </a:lnTo>
                  <a:lnTo>
                    <a:pt x="5400" y="18000"/>
                  </a:lnTo>
                  <a:close/>
                </a:path>
              </a:pathLst>
            </a:custGeom>
            <a:solidFill>
              <a:srgbClr val="000000"/>
            </a:solidFill>
            <a:ln w="25400">
              <a:solidFill>
                <a:srgbClr val="D7D7D7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pic>
          <p:nvPicPr>
            <p:cNvPr id="38" name="image.pdf" descr="image.pdf">
              <a:extLst>
                <a:ext uri="{FF2B5EF4-FFF2-40B4-BE49-F238E27FC236}">
                  <a16:creationId xmlns:a16="http://schemas.microsoft.com/office/drawing/2014/main" id="{DB84C1C7-2DAE-A14B-A2AB-7F95AA4DF78D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908601" y="4174629"/>
              <a:ext cx="1553766" cy="103137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9" name="image.pdf" descr="image.pdf">
              <a:extLst>
                <a:ext uri="{FF2B5EF4-FFF2-40B4-BE49-F238E27FC236}">
                  <a16:creationId xmlns:a16="http://schemas.microsoft.com/office/drawing/2014/main" id="{F3ECFF41-4BD6-1C42-BFC8-7AA6D6A1A6DD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170661" y="4174629"/>
              <a:ext cx="1523628" cy="103137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0" name="image.pdf" descr="image.pdf">
              <a:extLst>
                <a:ext uri="{FF2B5EF4-FFF2-40B4-BE49-F238E27FC236}">
                  <a16:creationId xmlns:a16="http://schemas.microsoft.com/office/drawing/2014/main" id="{CBA2F6D5-E3C4-1C45-A7E6-C92A773CDFF8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426023" y="4174629"/>
              <a:ext cx="1553766" cy="1031379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41" name="Group">
              <a:extLst>
                <a:ext uri="{FF2B5EF4-FFF2-40B4-BE49-F238E27FC236}">
                  <a16:creationId xmlns:a16="http://schemas.microsoft.com/office/drawing/2014/main" id="{AD70E439-8E2B-0E4C-B036-40E581E9A26C}"/>
                </a:ext>
              </a:extLst>
            </p:cNvPr>
            <p:cNvGrpSpPr/>
            <p:nvPr/>
          </p:nvGrpSpPr>
          <p:grpSpPr>
            <a:xfrm>
              <a:off x="4899422" y="3101950"/>
              <a:ext cx="2490267" cy="551409"/>
              <a:chOff x="0" y="0"/>
              <a:chExt cx="3541712" cy="784225"/>
            </a:xfrm>
          </p:grpSpPr>
          <p:sp>
            <p:nvSpPr>
              <p:cNvPr id="43" name="Line">
                <a:extLst>
                  <a:ext uri="{FF2B5EF4-FFF2-40B4-BE49-F238E27FC236}">
                    <a16:creationId xmlns:a16="http://schemas.microsoft.com/office/drawing/2014/main" id="{806B8CA4-3349-D24C-A107-ACE528ACEB08}"/>
                  </a:ext>
                </a:extLst>
              </p:cNvPr>
              <p:cNvSpPr/>
              <p:nvPr/>
            </p:nvSpPr>
            <p:spPr>
              <a:xfrm>
                <a:off x="0" y="0"/>
                <a:ext cx="1770063" cy="784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349" y="5422"/>
                    </a:lnTo>
                    <a:lnTo>
                      <a:pt x="717" y="1443"/>
                    </a:lnTo>
                    <a:lnTo>
                      <a:pt x="1065" y="0"/>
                    </a:lnTo>
                    <a:lnTo>
                      <a:pt x="1434" y="1443"/>
                    </a:lnTo>
                    <a:lnTo>
                      <a:pt x="1821" y="5422"/>
                    </a:lnTo>
                    <a:lnTo>
                      <a:pt x="2170" y="10800"/>
                    </a:lnTo>
                    <a:lnTo>
                      <a:pt x="2518" y="16178"/>
                    </a:lnTo>
                    <a:lnTo>
                      <a:pt x="2886" y="20157"/>
                    </a:lnTo>
                    <a:lnTo>
                      <a:pt x="3235" y="21600"/>
                    </a:lnTo>
                    <a:lnTo>
                      <a:pt x="3603" y="20157"/>
                    </a:lnTo>
                    <a:lnTo>
                      <a:pt x="3952" y="16178"/>
                    </a:lnTo>
                    <a:lnTo>
                      <a:pt x="4320" y="10800"/>
                    </a:lnTo>
                    <a:lnTo>
                      <a:pt x="4688" y="5422"/>
                    </a:lnTo>
                    <a:lnTo>
                      <a:pt x="5056" y="1443"/>
                    </a:lnTo>
                    <a:lnTo>
                      <a:pt x="5405" y="0"/>
                    </a:lnTo>
                    <a:lnTo>
                      <a:pt x="5773" y="1443"/>
                    </a:lnTo>
                    <a:lnTo>
                      <a:pt x="6122" y="5422"/>
                    </a:lnTo>
                    <a:lnTo>
                      <a:pt x="6470" y="10800"/>
                    </a:lnTo>
                    <a:lnTo>
                      <a:pt x="6838" y="16178"/>
                    </a:lnTo>
                    <a:lnTo>
                      <a:pt x="7187" y="20157"/>
                    </a:lnTo>
                    <a:lnTo>
                      <a:pt x="7555" y="21600"/>
                    </a:lnTo>
                    <a:lnTo>
                      <a:pt x="7923" y="20157"/>
                    </a:lnTo>
                    <a:lnTo>
                      <a:pt x="8291" y="16178"/>
                    </a:lnTo>
                    <a:lnTo>
                      <a:pt x="8640" y="10800"/>
                    </a:lnTo>
                    <a:lnTo>
                      <a:pt x="9008" y="5422"/>
                    </a:lnTo>
                    <a:lnTo>
                      <a:pt x="9357" y="1443"/>
                    </a:lnTo>
                    <a:lnTo>
                      <a:pt x="9725" y="0"/>
                    </a:lnTo>
                    <a:lnTo>
                      <a:pt x="10074" y="1443"/>
                    </a:lnTo>
                    <a:lnTo>
                      <a:pt x="10422" y="5422"/>
                    </a:lnTo>
                    <a:lnTo>
                      <a:pt x="10810" y="10800"/>
                    </a:lnTo>
                    <a:lnTo>
                      <a:pt x="11178" y="16178"/>
                    </a:lnTo>
                    <a:lnTo>
                      <a:pt x="11526" y="20157"/>
                    </a:lnTo>
                    <a:lnTo>
                      <a:pt x="11875" y="21600"/>
                    </a:lnTo>
                    <a:lnTo>
                      <a:pt x="12243" y="20157"/>
                    </a:lnTo>
                    <a:lnTo>
                      <a:pt x="12592" y="16178"/>
                    </a:lnTo>
                    <a:lnTo>
                      <a:pt x="12960" y="10800"/>
                    </a:lnTo>
                    <a:lnTo>
                      <a:pt x="13309" y="5422"/>
                    </a:lnTo>
                    <a:lnTo>
                      <a:pt x="13677" y="1443"/>
                    </a:lnTo>
                    <a:lnTo>
                      <a:pt x="14045" y="0"/>
                    </a:lnTo>
                    <a:lnTo>
                      <a:pt x="14413" y="1443"/>
                    </a:lnTo>
                    <a:lnTo>
                      <a:pt x="14762" y="5422"/>
                    </a:lnTo>
                    <a:lnTo>
                      <a:pt x="15130" y="10800"/>
                    </a:lnTo>
                    <a:lnTo>
                      <a:pt x="15478" y="16178"/>
                    </a:lnTo>
                    <a:lnTo>
                      <a:pt x="15827" y="20157"/>
                    </a:lnTo>
                    <a:lnTo>
                      <a:pt x="16195" y="21600"/>
                    </a:lnTo>
                    <a:lnTo>
                      <a:pt x="16544" y="20157"/>
                    </a:lnTo>
                    <a:lnTo>
                      <a:pt x="16912" y="16178"/>
                    </a:lnTo>
                    <a:lnTo>
                      <a:pt x="17280" y="10800"/>
                    </a:lnTo>
                    <a:lnTo>
                      <a:pt x="17648" y="5422"/>
                    </a:lnTo>
                    <a:lnTo>
                      <a:pt x="17997" y="1443"/>
                    </a:lnTo>
                    <a:lnTo>
                      <a:pt x="18365" y="0"/>
                    </a:lnTo>
                    <a:lnTo>
                      <a:pt x="18714" y="1443"/>
                    </a:lnTo>
                    <a:lnTo>
                      <a:pt x="19082" y="5422"/>
                    </a:lnTo>
                    <a:lnTo>
                      <a:pt x="19430" y="10800"/>
                    </a:lnTo>
                    <a:lnTo>
                      <a:pt x="19779" y="16178"/>
                    </a:lnTo>
                    <a:lnTo>
                      <a:pt x="20166" y="20157"/>
                    </a:lnTo>
                    <a:lnTo>
                      <a:pt x="20535" y="21600"/>
                    </a:lnTo>
                    <a:lnTo>
                      <a:pt x="20883" y="20157"/>
                    </a:lnTo>
                    <a:lnTo>
                      <a:pt x="21251" y="16178"/>
                    </a:lnTo>
                    <a:lnTo>
                      <a:pt x="21600" y="10800"/>
                    </a:lnTo>
                  </a:path>
                </a:pathLst>
              </a:custGeom>
              <a:noFill/>
              <a:ln w="50800" cap="rnd">
                <a:solidFill>
                  <a:srgbClr val="FFAB00"/>
                </a:solidFill>
                <a:prstDash val="solid"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  <p:sp>
            <p:nvSpPr>
              <p:cNvPr id="44" name="Line">
                <a:extLst>
                  <a:ext uri="{FF2B5EF4-FFF2-40B4-BE49-F238E27FC236}">
                    <a16:creationId xmlns:a16="http://schemas.microsoft.com/office/drawing/2014/main" id="{31006055-C506-0948-8150-BB2636304988}"/>
                  </a:ext>
                </a:extLst>
              </p:cNvPr>
              <p:cNvSpPr/>
              <p:nvPr/>
            </p:nvSpPr>
            <p:spPr>
              <a:xfrm>
                <a:off x="1771650" y="0"/>
                <a:ext cx="1770063" cy="784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349" y="5422"/>
                    </a:lnTo>
                    <a:lnTo>
                      <a:pt x="717" y="1443"/>
                    </a:lnTo>
                    <a:lnTo>
                      <a:pt x="1065" y="0"/>
                    </a:lnTo>
                    <a:lnTo>
                      <a:pt x="1434" y="1443"/>
                    </a:lnTo>
                    <a:lnTo>
                      <a:pt x="1821" y="5422"/>
                    </a:lnTo>
                    <a:lnTo>
                      <a:pt x="2170" y="10800"/>
                    </a:lnTo>
                    <a:lnTo>
                      <a:pt x="2518" y="16178"/>
                    </a:lnTo>
                    <a:lnTo>
                      <a:pt x="2886" y="20157"/>
                    </a:lnTo>
                    <a:lnTo>
                      <a:pt x="3235" y="21600"/>
                    </a:lnTo>
                    <a:lnTo>
                      <a:pt x="3603" y="20157"/>
                    </a:lnTo>
                    <a:lnTo>
                      <a:pt x="3952" y="16178"/>
                    </a:lnTo>
                    <a:lnTo>
                      <a:pt x="4320" y="10800"/>
                    </a:lnTo>
                    <a:lnTo>
                      <a:pt x="4688" y="5422"/>
                    </a:lnTo>
                    <a:lnTo>
                      <a:pt x="5056" y="1443"/>
                    </a:lnTo>
                    <a:lnTo>
                      <a:pt x="5405" y="0"/>
                    </a:lnTo>
                    <a:lnTo>
                      <a:pt x="5773" y="1443"/>
                    </a:lnTo>
                    <a:lnTo>
                      <a:pt x="6122" y="5422"/>
                    </a:lnTo>
                    <a:lnTo>
                      <a:pt x="6470" y="10800"/>
                    </a:lnTo>
                    <a:lnTo>
                      <a:pt x="6838" y="16178"/>
                    </a:lnTo>
                    <a:lnTo>
                      <a:pt x="7187" y="20157"/>
                    </a:lnTo>
                    <a:lnTo>
                      <a:pt x="7555" y="21600"/>
                    </a:lnTo>
                    <a:lnTo>
                      <a:pt x="7923" y="20157"/>
                    </a:lnTo>
                    <a:lnTo>
                      <a:pt x="8291" y="16178"/>
                    </a:lnTo>
                    <a:lnTo>
                      <a:pt x="8640" y="10800"/>
                    </a:lnTo>
                    <a:lnTo>
                      <a:pt x="9008" y="5422"/>
                    </a:lnTo>
                    <a:lnTo>
                      <a:pt x="9357" y="1443"/>
                    </a:lnTo>
                    <a:lnTo>
                      <a:pt x="9725" y="0"/>
                    </a:lnTo>
                    <a:lnTo>
                      <a:pt x="10074" y="1443"/>
                    </a:lnTo>
                    <a:lnTo>
                      <a:pt x="10422" y="5422"/>
                    </a:lnTo>
                    <a:lnTo>
                      <a:pt x="10810" y="10800"/>
                    </a:lnTo>
                    <a:lnTo>
                      <a:pt x="11178" y="16178"/>
                    </a:lnTo>
                    <a:lnTo>
                      <a:pt x="11526" y="20157"/>
                    </a:lnTo>
                    <a:lnTo>
                      <a:pt x="11875" y="21600"/>
                    </a:lnTo>
                    <a:lnTo>
                      <a:pt x="12243" y="20157"/>
                    </a:lnTo>
                    <a:lnTo>
                      <a:pt x="12592" y="16178"/>
                    </a:lnTo>
                    <a:lnTo>
                      <a:pt x="12960" y="10800"/>
                    </a:lnTo>
                    <a:lnTo>
                      <a:pt x="13309" y="5422"/>
                    </a:lnTo>
                    <a:lnTo>
                      <a:pt x="13677" y="1443"/>
                    </a:lnTo>
                    <a:lnTo>
                      <a:pt x="14045" y="0"/>
                    </a:lnTo>
                    <a:lnTo>
                      <a:pt x="14413" y="1443"/>
                    </a:lnTo>
                    <a:lnTo>
                      <a:pt x="14762" y="5422"/>
                    </a:lnTo>
                    <a:lnTo>
                      <a:pt x="15130" y="10800"/>
                    </a:lnTo>
                    <a:lnTo>
                      <a:pt x="15478" y="16178"/>
                    </a:lnTo>
                    <a:lnTo>
                      <a:pt x="15827" y="20157"/>
                    </a:lnTo>
                    <a:lnTo>
                      <a:pt x="16195" y="21600"/>
                    </a:lnTo>
                    <a:lnTo>
                      <a:pt x="16544" y="20157"/>
                    </a:lnTo>
                    <a:lnTo>
                      <a:pt x="16912" y="16178"/>
                    </a:lnTo>
                    <a:lnTo>
                      <a:pt x="17280" y="10800"/>
                    </a:lnTo>
                    <a:lnTo>
                      <a:pt x="17648" y="5422"/>
                    </a:lnTo>
                    <a:lnTo>
                      <a:pt x="17997" y="1443"/>
                    </a:lnTo>
                    <a:lnTo>
                      <a:pt x="18365" y="0"/>
                    </a:lnTo>
                    <a:lnTo>
                      <a:pt x="18714" y="1443"/>
                    </a:lnTo>
                    <a:lnTo>
                      <a:pt x="19082" y="5422"/>
                    </a:lnTo>
                    <a:lnTo>
                      <a:pt x="19430" y="10800"/>
                    </a:lnTo>
                    <a:lnTo>
                      <a:pt x="19779" y="16178"/>
                    </a:lnTo>
                    <a:lnTo>
                      <a:pt x="20166" y="20157"/>
                    </a:lnTo>
                    <a:lnTo>
                      <a:pt x="20535" y="21600"/>
                    </a:lnTo>
                    <a:lnTo>
                      <a:pt x="20883" y="20157"/>
                    </a:lnTo>
                    <a:lnTo>
                      <a:pt x="21251" y="16178"/>
                    </a:lnTo>
                    <a:lnTo>
                      <a:pt x="21600" y="10800"/>
                    </a:lnTo>
                  </a:path>
                </a:pathLst>
              </a:custGeom>
              <a:noFill/>
              <a:ln w="50800" cap="rnd">
                <a:solidFill>
                  <a:srgbClr val="FFAB00"/>
                </a:solidFill>
                <a:prstDash val="solid"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</p:grpSp>
        <p:sp>
          <p:nvSpPr>
            <p:cNvPr id="42" name="RF">
              <a:extLst>
                <a:ext uri="{FF2B5EF4-FFF2-40B4-BE49-F238E27FC236}">
                  <a16:creationId xmlns:a16="http://schemas.microsoft.com/office/drawing/2014/main" id="{D1A8D848-66AB-0C45-A415-D65779E9BEDD}"/>
                </a:ext>
              </a:extLst>
            </p:cNvPr>
            <p:cNvSpPr/>
            <p:nvPr/>
          </p:nvSpPr>
          <p:spPr>
            <a:xfrm>
              <a:off x="4397127" y="3225850"/>
              <a:ext cx="371898" cy="2669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>
              <a:spAutoFit/>
            </a:bodyPr>
            <a:lstStyle>
              <a:lvl1pPr marL="41275" marR="41275" algn="l" defTabSz="762000">
                <a:buClr>
                  <a:srgbClr val="FFAB00"/>
                </a:buClr>
                <a:buFont typeface="Arial"/>
                <a:defRPr>
                  <a:solidFill>
                    <a:srgbClr val="FFAB00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uFill>
                    <a:solidFill>
                      <a:srgbClr val="FFAB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266"/>
                <a:t>RF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0705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2CF12511-FE8F-764F-B641-64162C66D666}"/>
              </a:ext>
            </a:extLst>
          </p:cNvPr>
          <p:cNvGrpSpPr/>
          <p:nvPr/>
        </p:nvGrpSpPr>
        <p:grpSpPr>
          <a:xfrm>
            <a:off x="2827734" y="2884244"/>
            <a:ext cx="6536531" cy="3366492"/>
            <a:chOff x="2827735" y="2259211"/>
            <a:chExt cx="6536531" cy="3366492"/>
          </a:xfrm>
        </p:grpSpPr>
        <p:sp>
          <p:nvSpPr>
            <p:cNvPr id="50" name="Rectangle">
              <a:extLst>
                <a:ext uri="{FF2B5EF4-FFF2-40B4-BE49-F238E27FC236}">
                  <a16:creationId xmlns:a16="http://schemas.microsoft.com/office/drawing/2014/main" id="{EE10AB0C-4B31-1A45-B87F-0034B8DBB91C}"/>
                </a:ext>
              </a:extLst>
            </p:cNvPr>
            <p:cNvSpPr/>
            <p:nvPr/>
          </p:nvSpPr>
          <p:spPr>
            <a:xfrm>
              <a:off x="2827735" y="2259211"/>
              <a:ext cx="6536531" cy="3366492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3600" b="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2531"/>
            </a:p>
          </p:txBody>
        </p:sp>
        <p:pic>
          <p:nvPicPr>
            <p:cNvPr id="51" name="image.png" descr="image.png">
              <a:extLst>
                <a:ext uri="{FF2B5EF4-FFF2-40B4-BE49-F238E27FC236}">
                  <a16:creationId xmlns:a16="http://schemas.microsoft.com/office/drawing/2014/main" id="{ACCEC422-1CDF-5840-802E-12F81AD8E58A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890493" y="2915543"/>
              <a:ext cx="2094012" cy="9778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2" name="Oval">
              <a:extLst>
                <a:ext uri="{FF2B5EF4-FFF2-40B4-BE49-F238E27FC236}">
                  <a16:creationId xmlns:a16="http://schemas.microsoft.com/office/drawing/2014/main" id="{A39A9D24-EE2B-0649-B208-9114E28F70A4}"/>
                </a:ext>
              </a:extLst>
            </p:cNvPr>
            <p:cNvSpPr/>
            <p:nvPr/>
          </p:nvSpPr>
          <p:spPr>
            <a:xfrm>
              <a:off x="4354711" y="2786063"/>
              <a:ext cx="607219" cy="1143001"/>
            </a:xfrm>
            <a:prstGeom prst="ellipse">
              <a:avLst/>
            </a:prstGeom>
            <a:solidFill>
              <a:srgbClr val="000000"/>
            </a:solidFill>
            <a:ln w="50800">
              <a:solidFill>
                <a:srgbClr val="A2A2A2"/>
              </a:solidFill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grpSp>
          <p:nvGrpSpPr>
            <p:cNvPr id="53" name="Group">
              <a:extLst>
                <a:ext uri="{FF2B5EF4-FFF2-40B4-BE49-F238E27FC236}">
                  <a16:creationId xmlns:a16="http://schemas.microsoft.com/office/drawing/2014/main" id="{9077A8FA-E0E8-264C-B8D0-BC36A2229FB5}"/>
                </a:ext>
              </a:extLst>
            </p:cNvPr>
            <p:cNvGrpSpPr/>
            <p:nvPr/>
          </p:nvGrpSpPr>
          <p:grpSpPr>
            <a:xfrm>
              <a:off x="7163098" y="2768203"/>
              <a:ext cx="334864" cy="1178719"/>
              <a:chOff x="0" y="-5"/>
              <a:chExt cx="476250" cy="1676400"/>
            </a:xfrm>
          </p:grpSpPr>
          <p:sp>
            <p:nvSpPr>
              <p:cNvPr id="82" name="Line">
                <a:extLst>
                  <a:ext uri="{FF2B5EF4-FFF2-40B4-BE49-F238E27FC236}">
                    <a16:creationId xmlns:a16="http://schemas.microsoft.com/office/drawing/2014/main" id="{095D3515-D098-1F45-99F7-807F3B438599}"/>
                  </a:ext>
                </a:extLst>
              </p:cNvPr>
              <p:cNvSpPr/>
              <p:nvPr/>
            </p:nvSpPr>
            <p:spPr>
              <a:xfrm>
                <a:off x="0" y="-6"/>
                <a:ext cx="476251" cy="1676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0" h="21579" extrusionOk="0">
                    <a:moveTo>
                      <a:pt x="791" y="0"/>
                    </a:moveTo>
                    <a:cubicBezTo>
                      <a:pt x="12222" y="-21"/>
                      <a:pt x="21521" y="4793"/>
                      <a:pt x="21560" y="10752"/>
                    </a:cubicBezTo>
                    <a:cubicBezTo>
                      <a:pt x="21600" y="16710"/>
                      <a:pt x="12366" y="21558"/>
                      <a:pt x="935" y="21578"/>
                    </a:cubicBezTo>
                    <a:cubicBezTo>
                      <a:pt x="623" y="21579"/>
                      <a:pt x="312" y="21576"/>
                      <a:pt x="0" y="21569"/>
                    </a:cubicBezTo>
                  </a:path>
                </a:pathLst>
              </a:custGeom>
              <a:noFill/>
              <a:ln w="50800" cap="rnd">
                <a:solidFill>
                  <a:srgbClr val="A2A2A2"/>
                </a:solidFill>
                <a:prstDash val="solid"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  <p:sp>
            <p:nvSpPr>
              <p:cNvPr id="83" name="Shape">
                <a:extLst>
                  <a:ext uri="{FF2B5EF4-FFF2-40B4-BE49-F238E27FC236}">
                    <a16:creationId xmlns:a16="http://schemas.microsoft.com/office/drawing/2014/main" id="{00AAFA4B-C19C-BD4D-8E60-96C87639B098}"/>
                  </a:ext>
                </a:extLst>
              </p:cNvPr>
              <p:cNvSpPr/>
              <p:nvPr/>
            </p:nvSpPr>
            <p:spPr>
              <a:xfrm>
                <a:off x="0" y="-6"/>
                <a:ext cx="476251" cy="1676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0" h="21579" extrusionOk="0">
                    <a:moveTo>
                      <a:pt x="791" y="0"/>
                    </a:moveTo>
                    <a:cubicBezTo>
                      <a:pt x="12222" y="-21"/>
                      <a:pt x="21521" y="4793"/>
                      <a:pt x="21560" y="10752"/>
                    </a:cubicBezTo>
                    <a:cubicBezTo>
                      <a:pt x="21600" y="16710"/>
                      <a:pt x="12366" y="21558"/>
                      <a:pt x="935" y="21578"/>
                    </a:cubicBezTo>
                    <a:cubicBezTo>
                      <a:pt x="623" y="21579"/>
                      <a:pt x="312" y="21576"/>
                      <a:pt x="0" y="21569"/>
                    </a:cubicBezTo>
                    <a:lnTo>
                      <a:pt x="863" y="10789"/>
                    </a:lnTo>
                    <a:close/>
                  </a:path>
                </a:pathLst>
              </a:custGeom>
              <a:noFill/>
              <a:ln w="50800" cap="rnd">
                <a:noFill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</p:grpSp>
        <p:sp>
          <p:nvSpPr>
            <p:cNvPr id="54" name="Line">
              <a:extLst>
                <a:ext uri="{FF2B5EF4-FFF2-40B4-BE49-F238E27FC236}">
                  <a16:creationId xmlns:a16="http://schemas.microsoft.com/office/drawing/2014/main" id="{A8BDFC6F-EFDB-274F-B6F4-084FBF0BBED3}"/>
                </a:ext>
              </a:extLst>
            </p:cNvPr>
            <p:cNvSpPr/>
            <p:nvPr/>
          </p:nvSpPr>
          <p:spPr>
            <a:xfrm>
              <a:off x="4658320" y="2768203"/>
              <a:ext cx="2518172" cy="1117"/>
            </a:xfrm>
            <a:prstGeom prst="line">
              <a:avLst/>
            </a:prstGeom>
            <a:ln w="50800">
              <a:solidFill>
                <a:srgbClr val="A2A2A2"/>
              </a:solidFill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55" name="Line">
              <a:extLst>
                <a:ext uri="{FF2B5EF4-FFF2-40B4-BE49-F238E27FC236}">
                  <a16:creationId xmlns:a16="http://schemas.microsoft.com/office/drawing/2014/main" id="{F46901F7-D3D4-AE47-8476-EAF9DEEF9642}"/>
                </a:ext>
              </a:extLst>
            </p:cNvPr>
            <p:cNvSpPr/>
            <p:nvPr/>
          </p:nvSpPr>
          <p:spPr>
            <a:xfrm>
              <a:off x="4658320" y="3946922"/>
              <a:ext cx="2518172" cy="1117"/>
            </a:xfrm>
            <a:prstGeom prst="line">
              <a:avLst/>
            </a:prstGeom>
            <a:ln w="50800">
              <a:solidFill>
                <a:srgbClr val="A2A2A2"/>
              </a:solidFill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56" name="Oval">
              <a:extLst>
                <a:ext uri="{FF2B5EF4-FFF2-40B4-BE49-F238E27FC236}">
                  <a16:creationId xmlns:a16="http://schemas.microsoft.com/office/drawing/2014/main" id="{D3235845-C310-A549-B102-D9F4BDA42194}"/>
                </a:ext>
              </a:extLst>
            </p:cNvPr>
            <p:cNvSpPr/>
            <p:nvPr/>
          </p:nvSpPr>
          <p:spPr>
            <a:xfrm>
              <a:off x="4131469" y="2348508"/>
              <a:ext cx="1053703" cy="2018109"/>
            </a:xfrm>
            <a:prstGeom prst="ellipse">
              <a:avLst/>
            </a:prstGeom>
            <a:ln w="25400">
              <a:solidFill>
                <a:srgbClr val="D7D7D7"/>
              </a:solidFill>
              <a:prstDash val="sysDot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grpSp>
          <p:nvGrpSpPr>
            <p:cNvPr id="57" name="Group">
              <a:extLst>
                <a:ext uri="{FF2B5EF4-FFF2-40B4-BE49-F238E27FC236}">
                  <a16:creationId xmlns:a16="http://schemas.microsoft.com/office/drawing/2014/main" id="{5DB61BF3-26A8-3B43-9BAF-9B094C79EF2E}"/>
                </a:ext>
              </a:extLst>
            </p:cNvPr>
            <p:cNvGrpSpPr/>
            <p:nvPr/>
          </p:nvGrpSpPr>
          <p:grpSpPr>
            <a:xfrm>
              <a:off x="7176492" y="2340695"/>
              <a:ext cx="523503" cy="2035969"/>
              <a:chOff x="0" y="-3"/>
              <a:chExt cx="744536" cy="2895599"/>
            </a:xfrm>
          </p:grpSpPr>
          <p:sp>
            <p:nvSpPr>
              <p:cNvPr id="80" name="Line">
                <a:extLst>
                  <a:ext uri="{FF2B5EF4-FFF2-40B4-BE49-F238E27FC236}">
                    <a16:creationId xmlns:a16="http://schemas.microsoft.com/office/drawing/2014/main" id="{7851E5C3-15D0-6640-9AEC-4B801DAEE4E3}"/>
                  </a:ext>
                </a:extLst>
              </p:cNvPr>
              <p:cNvSpPr/>
              <p:nvPr/>
            </p:nvSpPr>
            <p:spPr>
              <a:xfrm>
                <a:off x="0" y="-4"/>
                <a:ext cx="744537" cy="2895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5" h="21586" extrusionOk="0">
                    <a:moveTo>
                      <a:pt x="873" y="0"/>
                    </a:moveTo>
                    <a:cubicBezTo>
                      <a:pt x="12281" y="-13"/>
                      <a:pt x="21549" y="4809"/>
                      <a:pt x="21575" y="10769"/>
                    </a:cubicBezTo>
                    <a:cubicBezTo>
                      <a:pt x="21600" y="16730"/>
                      <a:pt x="12373" y="21573"/>
                      <a:pt x="965" y="21587"/>
                    </a:cubicBezTo>
                    <a:cubicBezTo>
                      <a:pt x="643" y="21587"/>
                      <a:pt x="321" y="21583"/>
                      <a:pt x="0" y="21576"/>
                    </a:cubicBezTo>
                  </a:path>
                </a:pathLst>
              </a:custGeom>
              <a:noFill/>
              <a:ln w="25400" cap="rnd">
                <a:solidFill>
                  <a:srgbClr val="D7D7D7"/>
                </a:solidFill>
                <a:prstDash val="sysDot"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  <p:sp>
            <p:nvSpPr>
              <p:cNvPr id="81" name="Shape">
                <a:extLst>
                  <a:ext uri="{FF2B5EF4-FFF2-40B4-BE49-F238E27FC236}">
                    <a16:creationId xmlns:a16="http://schemas.microsoft.com/office/drawing/2014/main" id="{E7BA5255-6B1A-9F49-949F-DD581B265957}"/>
                  </a:ext>
                </a:extLst>
              </p:cNvPr>
              <p:cNvSpPr/>
              <p:nvPr/>
            </p:nvSpPr>
            <p:spPr>
              <a:xfrm>
                <a:off x="0" y="-4"/>
                <a:ext cx="744537" cy="2895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5" h="21586" extrusionOk="0">
                    <a:moveTo>
                      <a:pt x="873" y="0"/>
                    </a:moveTo>
                    <a:cubicBezTo>
                      <a:pt x="12281" y="-13"/>
                      <a:pt x="21549" y="4809"/>
                      <a:pt x="21575" y="10769"/>
                    </a:cubicBezTo>
                    <a:cubicBezTo>
                      <a:pt x="21600" y="16730"/>
                      <a:pt x="12373" y="21573"/>
                      <a:pt x="965" y="21587"/>
                    </a:cubicBezTo>
                    <a:cubicBezTo>
                      <a:pt x="643" y="21587"/>
                      <a:pt x="321" y="21583"/>
                      <a:pt x="0" y="21576"/>
                    </a:cubicBezTo>
                    <a:lnTo>
                      <a:pt x="919" y="10793"/>
                    </a:lnTo>
                    <a:close/>
                  </a:path>
                </a:pathLst>
              </a:custGeom>
              <a:noFill/>
              <a:ln w="50800" cap="rnd">
                <a:noFill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</p:grpSp>
        <p:sp>
          <p:nvSpPr>
            <p:cNvPr id="58" name="Line">
              <a:extLst>
                <a:ext uri="{FF2B5EF4-FFF2-40B4-BE49-F238E27FC236}">
                  <a16:creationId xmlns:a16="http://schemas.microsoft.com/office/drawing/2014/main" id="{5C93BE88-F083-144D-B412-A48A111444AC}"/>
                </a:ext>
              </a:extLst>
            </p:cNvPr>
            <p:cNvSpPr/>
            <p:nvPr/>
          </p:nvSpPr>
          <p:spPr>
            <a:xfrm>
              <a:off x="4658320" y="2339578"/>
              <a:ext cx="2571750" cy="1117"/>
            </a:xfrm>
            <a:prstGeom prst="line">
              <a:avLst/>
            </a:prstGeom>
            <a:ln w="25400">
              <a:solidFill>
                <a:srgbClr val="D7D7D7"/>
              </a:solidFill>
              <a:prstDash val="sysDot"/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59" name="Line">
              <a:extLst>
                <a:ext uri="{FF2B5EF4-FFF2-40B4-BE49-F238E27FC236}">
                  <a16:creationId xmlns:a16="http://schemas.microsoft.com/office/drawing/2014/main" id="{D3F515F0-01CD-944C-A8E5-3265DC0EC2BD}"/>
                </a:ext>
              </a:extLst>
            </p:cNvPr>
            <p:cNvSpPr/>
            <p:nvPr/>
          </p:nvSpPr>
          <p:spPr>
            <a:xfrm>
              <a:off x="4658320" y="4375547"/>
              <a:ext cx="2571750" cy="1117"/>
            </a:xfrm>
            <a:prstGeom prst="line">
              <a:avLst/>
            </a:prstGeom>
            <a:ln w="25400">
              <a:solidFill>
                <a:srgbClr val="D7D7D7"/>
              </a:solidFill>
              <a:prstDash val="sysDot"/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60" name="Arrow">
              <a:extLst>
                <a:ext uri="{FF2B5EF4-FFF2-40B4-BE49-F238E27FC236}">
                  <a16:creationId xmlns:a16="http://schemas.microsoft.com/office/drawing/2014/main" id="{21537724-4A82-FC45-ACDC-20DFBDCB57C5}"/>
                </a:ext>
              </a:extLst>
            </p:cNvPr>
            <p:cNvSpPr/>
            <p:nvPr/>
          </p:nvSpPr>
          <p:spPr>
            <a:xfrm>
              <a:off x="5037832" y="2451199"/>
              <a:ext cx="1812727" cy="205383"/>
            </a:xfrm>
            <a:prstGeom prst="leftArrow">
              <a:avLst>
                <a:gd name="adj1" fmla="val 50000"/>
                <a:gd name="adj2" fmla="val 169453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1" name="Bo">
              <a:extLst>
                <a:ext uri="{FF2B5EF4-FFF2-40B4-BE49-F238E27FC236}">
                  <a16:creationId xmlns:a16="http://schemas.microsoft.com/office/drawing/2014/main" id="{2848F3CC-4C7C-1248-A018-64473C7B5958}"/>
                </a:ext>
              </a:extLst>
            </p:cNvPr>
            <p:cNvSpPr/>
            <p:nvPr/>
          </p:nvSpPr>
          <p:spPr>
            <a:xfrm>
              <a:off x="6951018" y="2395389"/>
              <a:ext cx="354264" cy="2669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>
              <a:spAutoFit/>
            </a:bodyPr>
            <a:lstStyle>
              <a:lvl1pPr marL="41275" marR="41275" algn="l" defTabSz="762000">
                <a:buClr>
                  <a:srgbClr val="00E200"/>
                </a:buClr>
                <a:buFont typeface="Arial"/>
                <a:defRPr>
                  <a:solidFill>
                    <a:srgbClr val="00E200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uFill>
                    <a:solidFill>
                      <a:srgbClr val="00E2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266"/>
                <a:t>Bo</a:t>
              </a:r>
            </a:p>
          </p:txBody>
        </p:sp>
        <p:sp>
          <p:nvSpPr>
            <p:cNvPr id="62" name="Arrow">
              <a:extLst>
                <a:ext uri="{FF2B5EF4-FFF2-40B4-BE49-F238E27FC236}">
                  <a16:creationId xmlns:a16="http://schemas.microsoft.com/office/drawing/2014/main" id="{3CC7AF5B-83D1-B64C-9E3F-06BC83A57C21}"/>
                </a:ext>
              </a:extLst>
            </p:cNvPr>
            <p:cNvSpPr/>
            <p:nvPr/>
          </p:nvSpPr>
          <p:spPr>
            <a:xfrm>
              <a:off x="5895082" y="2826246"/>
              <a:ext cx="151805" cy="151805"/>
            </a:xfrm>
            <a:prstGeom prst="rightArrow">
              <a:avLst>
                <a:gd name="adj1" fmla="val 50000"/>
                <a:gd name="adj2" fmla="val 50005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3" name="Arrow">
              <a:extLst>
                <a:ext uri="{FF2B5EF4-FFF2-40B4-BE49-F238E27FC236}">
                  <a16:creationId xmlns:a16="http://schemas.microsoft.com/office/drawing/2014/main" id="{B8293938-12FE-BC4F-8C6C-1F2B2E6F060A}"/>
                </a:ext>
              </a:extLst>
            </p:cNvPr>
            <p:cNvSpPr/>
            <p:nvPr/>
          </p:nvSpPr>
          <p:spPr>
            <a:xfrm>
              <a:off x="5573613" y="2826246"/>
              <a:ext cx="258961" cy="151805"/>
            </a:xfrm>
            <a:prstGeom prst="rightArrow">
              <a:avLst>
                <a:gd name="adj1" fmla="val 50000"/>
                <a:gd name="adj2" fmla="val 85302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4" name="Arrow">
              <a:extLst>
                <a:ext uri="{FF2B5EF4-FFF2-40B4-BE49-F238E27FC236}">
                  <a16:creationId xmlns:a16="http://schemas.microsoft.com/office/drawing/2014/main" id="{7478E24C-3C78-6540-90D0-D47D803F4213}"/>
                </a:ext>
              </a:extLst>
            </p:cNvPr>
            <p:cNvSpPr/>
            <p:nvPr/>
          </p:nvSpPr>
          <p:spPr>
            <a:xfrm>
              <a:off x="5144988" y="2826246"/>
              <a:ext cx="366117" cy="151805"/>
            </a:xfrm>
            <a:prstGeom prst="rightArrow">
              <a:avLst>
                <a:gd name="adj1" fmla="val 50000"/>
                <a:gd name="adj2" fmla="val 120599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5" name="Arrow">
              <a:extLst>
                <a:ext uri="{FF2B5EF4-FFF2-40B4-BE49-F238E27FC236}">
                  <a16:creationId xmlns:a16="http://schemas.microsoft.com/office/drawing/2014/main" id="{1C160413-77A7-3A49-94C3-9CE373633572}"/>
                </a:ext>
              </a:extLst>
            </p:cNvPr>
            <p:cNvSpPr/>
            <p:nvPr/>
          </p:nvSpPr>
          <p:spPr>
            <a:xfrm>
              <a:off x="6162973" y="2826246"/>
              <a:ext cx="151805" cy="151805"/>
            </a:xfrm>
            <a:prstGeom prst="leftArrow">
              <a:avLst>
                <a:gd name="adj1" fmla="val 50000"/>
                <a:gd name="adj2" fmla="val 49995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6" name="Arrow">
              <a:extLst>
                <a:ext uri="{FF2B5EF4-FFF2-40B4-BE49-F238E27FC236}">
                  <a16:creationId xmlns:a16="http://schemas.microsoft.com/office/drawing/2014/main" id="{0F98883E-9491-0047-A576-C83109797183}"/>
                </a:ext>
              </a:extLst>
            </p:cNvPr>
            <p:cNvSpPr/>
            <p:nvPr/>
          </p:nvSpPr>
          <p:spPr>
            <a:xfrm>
              <a:off x="6377285" y="2826246"/>
              <a:ext cx="258961" cy="151805"/>
            </a:xfrm>
            <a:prstGeom prst="leftArrow">
              <a:avLst>
                <a:gd name="adj1" fmla="val 50000"/>
                <a:gd name="adj2" fmla="val 85286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7" name="Arrow">
              <a:extLst>
                <a:ext uri="{FF2B5EF4-FFF2-40B4-BE49-F238E27FC236}">
                  <a16:creationId xmlns:a16="http://schemas.microsoft.com/office/drawing/2014/main" id="{4A28F898-FB1A-6447-81F8-0BB99E9708D4}"/>
                </a:ext>
              </a:extLst>
            </p:cNvPr>
            <p:cNvSpPr/>
            <p:nvPr/>
          </p:nvSpPr>
          <p:spPr>
            <a:xfrm>
              <a:off x="6698754" y="2826246"/>
              <a:ext cx="366117" cy="151805"/>
            </a:xfrm>
            <a:prstGeom prst="leftArrow">
              <a:avLst>
                <a:gd name="adj1" fmla="val 50000"/>
                <a:gd name="adj2" fmla="val 120577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8" name="Arrow">
              <a:extLst>
                <a:ext uri="{FF2B5EF4-FFF2-40B4-BE49-F238E27FC236}">
                  <a16:creationId xmlns:a16="http://schemas.microsoft.com/office/drawing/2014/main" id="{71BBA20E-5585-F248-A8A2-6A6DB7BF02C8}"/>
                </a:ext>
              </a:extLst>
            </p:cNvPr>
            <p:cNvSpPr/>
            <p:nvPr/>
          </p:nvSpPr>
          <p:spPr>
            <a:xfrm>
              <a:off x="4555629" y="2826246"/>
              <a:ext cx="526852" cy="151805"/>
            </a:xfrm>
            <a:prstGeom prst="rightArrow">
              <a:avLst>
                <a:gd name="adj1" fmla="val 50000"/>
                <a:gd name="adj2" fmla="val 126693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9" name="Arrow">
              <a:extLst>
                <a:ext uri="{FF2B5EF4-FFF2-40B4-BE49-F238E27FC236}">
                  <a16:creationId xmlns:a16="http://schemas.microsoft.com/office/drawing/2014/main" id="{16177E93-E795-224B-BA0A-6E76BC7AD19B}"/>
                </a:ext>
              </a:extLst>
            </p:cNvPr>
            <p:cNvSpPr/>
            <p:nvPr/>
          </p:nvSpPr>
          <p:spPr>
            <a:xfrm>
              <a:off x="7127379" y="2826246"/>
              <a:ext cx="526852" cy="151805"/>
            </a:xfrm>
            <a:prstGeom prst="leftArrow">
              <a:avLst>
                <a:gd name="adj1" fmla="val 50000"/>
                <a:gd name="adj2" fmla="val 126660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70" name="Shape">
              <a:extLst>
                <a:ext uri="{FF2B5EF4-FFF2-40B4-BE49-F238E27FC236}">
                  <a16:creationId xmlns:a16="http://schemas.microsoft.com/office/drawing/2014/main" id="{10B8129A-5851-F040-8C33-EB12B8739526}"/>
                </a:ext>
              </a:extLst>
            </p:cNvPr>
            <p:cNvSpPr/>
            <p:nvPr/>
          </p:nvSpPr>
          <p:spPr>
            <a:xfrm rot="10800000">
              <a:off x="3542109" y="4116586"/>
              <a:ext cx="1321594" cy="100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18000"/>
                  </a:moveTo>
                  <a:cubicBezTo>
                    <a:pt x="19988" y="18000"/>
                    <a:pt x="21600" y="16388"/>
                    <a:pt x="21600" y="14400"/>
                  </a:cubicBezTo>
                  <a:lnTo>
                    <a:pt x="21600" y="3600"/>
                  </a:lnTo>
                  <a:cubicBezTo>
                    <a:pt x="21600" y="1612"/>
                    <a:pt x="19988" y="0"/>
                    <a:pt x="18000" y="0"/>
                  </a:cubicBezTo>
                  <a:lnTo>
                    <a:pt x="3600" y="0"/>
                  </a:lnTo>
                  <a:cubicBezTo>
                    <a:pt x="1612" y="0"/>
                    <a:pt x="0" y="1612"/>
                    <a:pt x="0" y="3600"/>
                  </a:cubicBezTo>
                  <a:lnTo>
                    <a:pt x="0" y="14400"/>
                  </a:lnTo>
                  <a:cubicBezTo>
                    <a:pt x="0" y="16388"/>
                    <a:pt x="1612" y="18000"/>
                    <a:pt x="3600" y="18000"/>
                  </a:cubicBezTo>
                  <a:lnTo>
                    <a:pt x="3600" y="18000"/>
                  </a:lnTo>
                  <a:lnTo>
                    <a:pt x="0" y="21600"/>
                  </a:lnTo>
                  <a:lnTo>
                    <a:pt x="5400" y="18000"/>
                  </a:lnTo>
                  <a:close/>
                </a:path>
              </a:pathLst>
            </a:custGeom>
            <a:solidFill>
              <a:srgbClr val="000000"/>
            </a:solidFill>
            <a:ln w="25400">
              <a:solidFill>
                <a:srgbClr val="D7D7D7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71" name="Shape">
              <a:extLst>
                <a:ext uri="{FF2B5EF4-FFF2-40B4-BE49-F238E27FC236}">
                  <a16:creationId xmlns:a16="http://schemas.microsoft.com/office/drawing/2014/main" id="{8C396E01-AFFE-6748-A0C8-3286E3FA184C}"/>
                </a:ext>
              </a:extLst>
            </p:cNvPr>
            <p:cNvSpPr/>
            <p:nvPr/>
          </p:nvSpPr>
          <p:spPr>
            <a:xfrm rot="10800000">
              <a:off x="5256609" y="4116586"/>
              <a:ext cx="1321594" cy="100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18000"/>
                  </a:moveTo>
                  <a:cubicBezTo>
                    <a:pt x="19988" y="18000"/>
                    <a:pt x="21600" y="16388"/>
                    <a:pt x="21600" y="14400"/>
                  </a:cubicBezTo>
                  <a:lnTo>
                    <a:pt x="21600" y="3600"/>
                  </a:lnTo>
                  <a:cubicBezTo>
                    <a:pt x="21600" y="1612"/>
                    <a:pt x="19988" y="0"/>
                    <a:pt x="18000" y="0"/>
                  </a:cubicBezTo>
                  <a:lnTo>
                    <a:pt x="3600" y="0"/>
                  </a:lnTo>
                  <a:cubicBezTo>
                    <a:pt x="1612" y="0"/>
                    <a:pt x="0" y="1612"/>
                    <a:pt x="0" y="3600"/>
                  </a:cubicBezTo>
                  <a:lnTo>
                    <a:pt x="0" y="14400"/>
                  </a:lnTo>
                  <a:cubicBezTo>
                    <a:pt x="0" y="16388"/>
                    <a:pt x="1612" y="18000"/>
                    <a:pt x="3600" y="18000"/>
                  </a:cubicBezTo>
                  <a:lnTo>
                    <a:pt x="3600" y="18000"/>
                  </a:lnTo>
                  <a:lnTo>
                    <a:pt x="6515" y="21600"/>
                  </a:lnTo>
                  <a:lnTo>
                    <a:pt x="5400" y="18000"/>
                  </a:lnTo>
                  <a:close/>
                </a:path>
              </a:pathLst>
            </a:custGeom>
            <a:solidFill>
              <a:srgbClr val="000000"/>
            </a:solidFill>
            <a:ln w="25400">
              <a:solidFill>
                <a:srgbClr val="D7D7D7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72" name="Shape">
              <a:extLst>
                <a:ext uri="{FF2B5EF4-FFF2-40B4-BE49-F238E27FC236}">
                  <a16:creationId xmlns:a16="http://schemas.microsoft.com/office/drawing/2014/main" id="{059F5789-B79E-764F-90A4-F8AA2DA4BA15}"/>
                </a:ext>
              </a:extLst>
            </p:cNvPr>
            <p:cNvSpPr/>
            <p:nvPr/>
          </p:nvSpPr>
          <p:spPr>
            <a:xfrm rot="10800000" flipH="1">
              <a:off x="7024687" y="4116586"/>
              <a:ext cx="1321594" cy="100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18000"/>
                  </a:moveTo>
                  <a:cubicBezTo>
                    <a:pt x="19988" y="18000"/>
                    <a:pt x="21600" y="16388"/>
                    <a:pt x="21600" y="14400"/>
                  </a:cubicBezTo>
                  <a:lnTo>
                    <a:pt x="21600" y="3600"/>
                  </a:lnTo>
                  <a:cubicBezTo>
                    <a:pt x="21600" y="1612"/>
                    <a:pt x="19988" y="0"/>
                    <a:pt x="18000" y="0"/>
                  </a:cubicBezTo>
                  <a:lnTo>
                    <a:pt x="3600" y="0"/>
                  </a:lnTo>
                  <a:cubicBezTo>
                    <a:pt x="1612" y="0"/>
                    <a:pt x="0" y="1612"/>
                    <a:pt x="0" y="3600"/>
                  </a:cubicBezTo>
                  <a:lnTo>
                    <a:pt x="0" y="14400"/>
                  </a:lnTo>
                  <a:cubicBezTo>
                    <a:pt x="0" y="16388"/>
                    <a:pt x="1612" y="18000"/>
                    <a:pt x="3600" y="18000"/>
                  </a:cubicBezTo>
                  <a:lnTo>
                    <a:pt x="3600" y="18000"/>
                  </a:lnTo>
                  <a:lnTo>
                    <a:pt x="0" y="21600"/>
                  </a:lnTo>
                  <a:lnTo>
                    <a:pt x="5400" y="18000"/>
                  </a:lnTo>
                  <a:close/>
                </a:path>
              </a:pathLst>
            </a:custGeom>
            <a:solidFill>
              <a:srgbClr val="000000"/>
            </a:solidFill>
            <a:ln w="25400">
              <a:solidFill>
                <a:srgbClr val="D7D7D7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pic>
          <p:nvPicPr>
            <p:cNvPr id="73" name="image.pdf" descr="image.pdf">
              <a:extLst>
                <a:ext uri="{FF2B5EF4-FFF2-40B4-BE49-F238E27FC236}">
                  <a16:creationId xmlns:a16="http://schemas.microsoft.com/office/drawing/2014/main" id="{2BB04FBF-F02A-E24F-A653-C70E7F1779E7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908601" y="4174629"/>
              <a:ext cx="1553766" cy="103137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4" name="image.pdf" descr="image.pdf">
              <a:extLst>
                <a:ext uri="{FF2B5EF4-FFF2-40B4-BE49-F238E27FC236}">
                  <a16:creationId xmlns:a16="http://schemas.microsoft.com/office/drawing/2014/main" id="{C5DBD0B8-C6EB-874B-B10C-74BC2D7686B6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170661" y="4174629"/>
              <a:ext cx="1523628" cy="103137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5" name="image.pdf" descr="image.pdf">
              <a:extLst>
                <a:ext uri="{FF2B5EF4-FFF2-40B4-BE49-F238E27FC236}">
                  <a16:creationId xmlns:a16="http://schemas.microsoft.com/office/drawing/2014/main" id="{98730976-A16F-F941-8A7E-4DB8A99F3217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426023" y="4174629"/>
              <a:ext cx="1553766" cy="103137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6" name="RF">
              <a:extLst>
                <a:ext uri="{FF2B5EF4-FFF2-40B4-BE49-F238E27FC236}">
                  <a16:creationId xmlns:a16="http://schemas.microsoft.com/office/drawing/2014/main" id="{B9588D19-9634-CA4B-8C49-51E71512784E}"/>
                </a:ext>
              </a:extLst>
            </p:cNvPr>
            <p:cNvSpPr/>
            <p:nvPr/>
          </p:nvSpPr>
          <p:spPr>
            <a:xfrm>
              <a:off x="4397127" y="3288358"/>
              <a:ext cx="371898" cy="2669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>
              <a:spAutoFit/>
            </a:bodyPr>
            <a:lstStyle>
              <a:lvl1pPr marL="41275" marR="41275" algn="l" defTabSz="762000">
                <a:buClr>
                  <a:srgbClr val="FFAB00"/>
                </a:buClr>
                <a:buFont typeface="Arial"/>
                <a:defRPr>
                  <a:solidFill>
                    <a:srgbClr val="FFAB00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uFill>
                    <a:solidFill>
                      <a:srgbClr val="FFAB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266"/>
                <a:t>RF</a:t>
              </a:r>
            </a:p>
          </p:txBody>
        </p:sp>
        <p:grpSp>
          <p:nvGrpSpPr>
            <p:cNvPr id="77" name="Group">
              <a:extLst>
                <a:ext uri="{FF2B5EF4-FFF2-40B4-BE49-F238E27FC236}">
                  <a16:creationId xmlns:a16="http://schemas.microsoft.com/office/drawing/2014/main" id="{0CD296C8-AF80-9E4C-A0E4-65ED736B2BCA}"/>
                </a:ext>
              </a:extLst>
            </p:cNvPr>
            <p:cNvGrpSpPr/>
            <p:nvPr/>
          </p:nvGrpSpPr>
          <p:grpSpPr>
            <a:xfrm>
              <a:off x="4845844" y="3164458"/>
              <a:ext cx="2540496" cy="551409"/>
              <a:chOff x="0" y="0"/>
              <a:chExt cx="3613150" cy="784225"/>
            </a:xfrm>
          </p:grpSpPr>
          <p:sp>
            <p:nvSpPr>
              <p:cNvPr id="78" name="Line">
                <a:extLst>
                  <a:ext uri="{FF2B5EF4-FFF2-40B4-BE49-F238E27FC236}">
                    <a16:creationId xmlns:a16="http://schemas.microsoft.com/office/drawing/2014/main" id="{85F8A446-B641-BE42-82B5-2E5EB9ED3E58}"/>
                  </a:ext>
                </a:extLst>
              </p:cNvPr>
              <p:cNvSpPr/>
              <p:nvPr/>
            </p:nvSpPr>
            <p:spPr>
              <a:xfrm>
                <a:off x="0" y="0"/>
                <a:ext cx="1803400" cy="784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704" y="5422"/>
                    </a:lnTo>
                    <a:lnTo>
                      <a:pt x="1426" y="1443"/>
                    </a:lnTo>
                    <a:lnTo>
                      <a:pt x="2168" y="0"/>
                    </a:lnTo>
                    <a:lnTo>
                      <a:pt x="2871" y="1443"/>
                    </a:lnTo>
                    <a:lnTo>
                      <a:pt x="3594" y="5422"/>
                    </a:lnTo>
                    <a:lnTo>
                      <a:pt x="4297" y="10800"/>
                    </a:lnTo>
                    <a:lnTo>
                      <a:pt x="5039" y="16178"/>
                    </a:lnTo>
                    <a:lnTo>
                      <a:pt x="5761" y="20157"/>
                    </a:lnTo>
                    <a:lnTo>
                      <a:pt x="6465" y="21600"/>
                    </a:lnTo>
                    <a:lnTo>
                      <a:pt x="7187" y="20157"/>
                    </a:lnTo>
                    <a:lnTo>
                      <a:pt x="7929" y="16178"/>
                    </a:lnTo>
                    <a:lnTo>
                      <a:pt x="8651" y="10800"/>
                    </a:lnTo>
                    <a:lnTo>
                      <a:pt x="9355" y="5422"/>
                    </a:lnTo>
                    <a:lnTo>
                      <a:pt x="10077" y="1443"/>
                    </a:lnTo>
                    <a:lnTo>
                      <a:pt x="10819" y="0"/>
                    </a:lnTo>
                    <a:lnTo>
                      <a:pt x="11523" y="1443"/>
                    </a:lnTo>
                    <a:lnTo>
                      <a:pt x="12245" y="5422"/>
                    </a:lnTo>
                    <a:lnTo>
                      <a:pt x="12949" y="10800"/>
                    </a:lnTo>
                    <a:lnTo>
                      <a:pt x="13671" y="16178"/>
                    </a:lnTo>
                    <a:lnTo>
                      <a:pt x="14413" y="20157"/>
                    </a:lnTo>
                    <a:lnTo>
                      <a:pt x="15135" y="21600"/>
                    </a:lnTo>
                    <a:lnTo>
                      <a:pt x="15839" y="20157"/>
                    </a:lnTo>
                    <a:lnTo>
                      <a:pt x="16561" y="16178"/>
                    </a:lnTo>
                    <a:lnTo>
                      <a:pt x="17303" y="10800"/>
                    </a:lnTo>
                    <a:lnTo>
                      <a:pt x="18006" y="5422"/>
                    </a:lnTo>
                    <a:lnTo>
                      <a:pt x="18729" y="1443"/>
                    </a:lnTo>
                    <a:lnTo>
                      <a:pt x="19432" y="0"/>
                    </a:lnTo>
                    <a:lnTo>
                      <a:pt x="20174" y="1443"/>
                    </a:lnTo>
                    <a:lnTo>
                      <a:pt x="20896" y="5422"/>
                    </a:lnTo>
                    <a:lnTo>
                      <a:pt x="21600" y="10800"/>
                    </a:lnTo>
                  </a:path>
                </a:pathLst>
              </a:custGeom>
              <a:noFill/>
              <a:ln w="50800" cap="rnd">
                <a:solidFill>
                  <a:srgbClr val="FFAB00"/>
                </a:solidFill>
                <a:prstDash val="solid"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  <p:sp>
            <p:nvSpPr>
              <p:cNvPr id="79" name="Line">
                <a:extLst>
                  <a:ext uri="{FF2B5EF4-FFF2-40B4-BE49-F238E27FC236}">
                    <a16:creationId xmlns:a16="http://schemas.microsoft.com/office/drawing/2014/main" id="{A5B0E375-1958-584B-BB3A-48EE4B8E9E09}"/>
                  </a:ext>
                </a:extLst>
              </p:cNvPr>
              <p:cNvSpPr/>
              <p:nvPr/>
            </p:nvSpPr>
            <p:spPr>
              <a:xfrm>
                <a:off x="1809750" y="0"/>
                <a:ext cx="1803400" cy="784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704" y="16178"/>
                    </a:lnTo>
                    <a:lnTo>
                      <a:pt x="1426" y="20157"/>
                    </a:lnTo>
                    <a:lnTo>
                      <a:pt x="2168" y="21600"/>
                    </a:lnTo>
                    <a:lnTo>
                      <a:pt x="2871" y="20157"/>
                    </a:lnTo>
                    <a:lnTo>
                      <a:pt x="3594" y="16178"/>
                    </a:lnTo>
                    <a:lnTo>
                      <a:pt x="4297" y="10800"/>
                    </a:lnTo>
                    <a:lnTo>
                      <a:pt x="5039" y="5422"/>
                    </a:lnTo>
                    <a:lnTo>
                      <a:pt x="5761" y="1443"/>
                    </a:lnTo>
                    <a:lnTo>
                      <a:pt x="6465" y="0"/>
                    </a:lnTo>
                    <a:lnTo>
                      <a:pt x="7187" y="1443"/>
                    </a:lnTo>
                    <a:lnTo>
                      <a:pt x="7929" y="5422"/>
                    </a:lnTo>
                    <a:lnTo>
                      <a:pt x="8651" y="10800"/>
                    </a:lnTo>
                    <a:lnTo>
                      <a:pt x="9355" y="16178"/>
                    </a:lnTo>
                    <a:lnTo>
                      <a:pt x="10077" y="20157"/>
                    </a:lnTo>
                    <a:lnTo>
                      <a:pt x="10819" y="21600"/>
                    </a:lnTo>
                    <a:lnTo>
                      <a:pt x="11523" y="20157"/>
                    </a:lnTo>
                    <a:lnTo>
                      <a:pt x="12245" y="16178"/>
                    </a:lnTo>
                    <a:lnTo>
                      <a:pt x="12949" y="10800"/>
                    </a:lnTo>
                    <a:lnTo>
                      <a:pt x="13671" y="5422"/>
                    </a:lnTo>
                    <a:lnTo>
                      <a:pt x="14413" y="1443"/>
                    </a:lnTo>
                    <a:lnTo>
                      <a:pt x="15135" y="0"/>
                    </a:lnTo>
                    <a:lnTo>
                      <a:pt x="15839" y="1443"/>
                    </a:lnTo>
                    <a:lnTo>
                      <a:pt x="16561" y="5422"/>
                    </a:lnTo>
                    <a:lnTo>
                      <a:pt x="17303" y="10800"/>
                    </a:lnTo>
                    <a:lnTo>
                      <a:pt x="18006" y="16178"/>
                    </a:lnTo>
                    <a:lnTo>
                      <a:pt x="18729" y="20157"/>
                    </a:lnTo>
                    <a:lnTo>
                      <a:pt x="19432" y="21600"/>
                    </a:lnTo>
                    <a:lnTo>
                      <a:pt x="20174" y="20157"/>
                    </a:lnTo>
                    <a:lnTo>
                      <a:pt x="20896" y="16178"/>
                    </a:lnTo>
                    <a:lnTo>
                      <a:pt x="21600" y="10800"/>
                    </a:lnTo>
                  </a:path>
                </a:pathLst>
              </a:custGeom>
              <a:noFill/>
              <a:ln w="50800" cap="rnd">
                <a:solidFill>
                  <a:srgbClr val="FFAB00"/>
                </a:solidFill>
                <a:prstDash val="solid"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Slice Selective Excitation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37A263-7B57-2B4B-8896-422C3A52186A}"/>
              </a:ext>
            </a:extLst>
          </p:cNvPr>
          <p:cNvSpPr txBox="1"/>
          <p:nvPr/>
        </p:nvSpPr>
        <p:spPr>
          <a:xfrm>
            <a:off x="613458" y="1919323"/>
            <a:ext cx="11578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allows RF pulse to selectively excite spins by choosing center frequency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87266C-08FA-C041-AE72-D87A6EA08ADA}"/>
              </a:ext>
            </a:extLst>
          </p:cNvPr>
          <p:cNvSpPr/>
          <p:nvPr/>
        </p:nvSpPr>
        <p:spPr>
          <a:xfrm>
            <a:off x="0" y="6629520"/>
            <a:ext cx="18819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Slides from Dr. Nan-</a:t>
            </a:r>
            <a:r>
              <a:rPr lang="en-US" sz="1100" dirty="0" err="1"/>
              <a:t>kuei</a:t>
            </a:r>
            <a:r>
              <a:rPr lang="en-US" sz="1100" dirty="0"/>
              <a:t> Chen</a:t>
            </a:r>
          </a:p>
        </p:txBody>
      </p:sp>
    </p:spTree>
    <p:extLst>
      <p:ext uri="{BB962C8B-B14F-4D97-AF65-F5344CB8AC3E}">
        <p14:creationId xmlns:p14="http://schemas.microsoft.com/office/powerpoint/2010/main" val="3726734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Slice Selective Excitation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79B651-31A9-734E-B5D4-02ADC1C0F0F9}"/>
              </a:ext>
            </a:extLst>
          </p:cNvPr>
          <p:cNvSpPr/>
          <p:nvPr/>
        </p:nvSpPr>
        <p:spPr>
          <a:xfrm>
            <a:off x="-6813" y="6580351"/>
            <a:ext cx="587188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www.radiologycafe.com</a:t>
            </a:r>
            <a:r>
              <a:rPr lang="en-US" sz="1100" dirty="0"/>
              <a:t>/radiology-trainees/</a:t>
            </a:r>
            <a:r>
              <a:rPr lang="en-US" sz="1100" dirty="0" err="1"/>
              <a:t>frcr</a:t>
            </a:r>
            <a:r>
              <a:rPr lang="en-US" sz="1100" dirty="0"/>
              <a:t>-physics-notes/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37A263-7B57-2B4B-8896-422C3A52186A}"/>
              </a:ext>
            </a:extLst>
          </p:cNvPr>
          <p:cNvSpPr txBox="1"/>
          <p:nvPr/>
        </p:nvSpPr>
        <p:spPr>
          <a:xfrm>
            <a:off x="613458" y="1919323"/>
            <a:ext cx="11578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allows RF pulse to selectively excite spins by choosing center frequency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B13A2E-1123-7E40-9FEF-0EA2ABAC9D3A}"/>
              </a:ext>
            </a:extLst>
          </p:cNvPr>
          <p:cNvGrpSpPr/>
          <p:nvPr/>
        </p:nvGrpSpPr>
        <p:grpSpPr>
          <a:xfrm>
            <a:off x="3072577" y="2860622"/>
            <a:ext cx="6522836" cy="3485362"/>
            <a:chOff x="6419088" y="4151376"/>
            <a:chExt cx="4934712" cy="245743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9B40EA-610D-A449-A667-1B36F414ECE7}"/>
                </a:ext>
              </a:extLst>
            </p:cNvPr>
            <p:cNvSpPr/>
            <p:nvPr/>
          </p:nvSpPr>
          <p:spPr>
            <a:xfrm>
              <a:off x="6419088" y="4151376"/>
              <a:ext cx="4934712" cy="24574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FB99716-E97C-EC45-9660-99CA27679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4604" y="4181647"/>
              <a:ext cx="4225177" cy="2343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9509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E446D41-CEF9-7249-89D8-B4F284139C1F}"/>
              </a:ext>
            </a:extLst>
          </p:cNvPr>
          <p:cNvGrpSpPr/>
          <p:nvPr/>
        </p:nvGrpSpPr>
        <p:grpSpPr>
          <a:xfrm>
            <a:off x="3799953" y="2216177"/>
            <a:ext cx="4338918" cy="4210705"/>
            <a:chOff x="3799953" y="2158302"/>
            <a:chExt cx="4338918" cy="421070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063928-8EBC-BE44-8325-5F099583B231}"/>
                </a:ext>
              </a:extLst>
            </p:cNvPr>
            <p:cNvSpPr/>
            <p:nvPr/>
          </p:nvSpPr>
          <p:spPr>
            <a:xfrm>
              <a:off x="3799953" y="2619967"/>
              <a:ext cx="4338918" cy="3749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C258B2C-6166-6847-8CFA-66E7C3F9934D}"/>
                </a:ext>
              </a:extLst>
            </p:cNvPr>
            <p:cNvGrpSpPr/>
            <p:nvPr/>
          </p:nvGrpSpPr>
          <p:grpSpPr>
            <a:xfrm>
              <a:off x="4875719" y="3997817"/>
              <a:ext cx="1766045" cy="1362664"/>
              <a:chOff x="4875719" y="3997817"/>
              <a:chExt cx="1766045" cy="1362664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0CF3600-957C-2D43-B958-429BF7D8F3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1577" y="3997817"/>
                <a:ext cx="173018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2F1466A-90CD-604C-996A-D6DCADEAFA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5719" y="4213912"/>
                <a:ext cx="1465729" cy="8964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497ABB0-8F02-BA4E-8477-0DF14B9AE355}"/>
                  </a:ext>
                </a:extLst>
              </p:cNvPr>
              <p:cNvCxnSpPr/>
              <p:nvPr/>
            </p:nvCxnSpPr>
            <p:spPr>
              <a:xfrm>
                <a:off x="6623834" y="3997817"/>
                <a:ext cx="0" cy="136266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FE105D4-A5A1-1549-94CD-45257780A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1448" y="4204947"/>
                <a:ext cx="0" cy="115553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95FBDFA-59AE-784B-BEDD-8B2F611CF6E9}"/>
                </a:ext>
              </a:extLst>
            </p:cNvPr>
            <p:cNvGrpSpPr/>
            <p:nvPr/>
          </p:nvGrpSpPr>
          <p:grpSpPr>
            <a:xfrm>
              <a:off x="6362544" y="5409567"/>
              <a:ext cx="351635" cy="421497"/>
              <a:chOff x="6305777" y="6058053"/>
              <a:chExt cx="351635" cy="421497"/>
            </a:xfrm>
          </p:grpSpPr>
          <p:sp>
            <p:nvSpPr>
              <p:cNvPr id="29" name="Left Brace 28">
                <a:extLst>
                  <a:ext uri="{FF2B5EF4-FFF2-40B4-BE49-F238E27FC236}">
                    <a16:creationId xmlns:a16="http://schemas.microsoft.com/office/drawing/2014/main" id="{92C9A72F-3A12-2F4B-A926-4DEEB3D0F316}"/>
                  </a:ext>
                </a:extLst>
              </p:cNvPr>
              <p:cNvSpPr/>
              <p:nvPr/>
            </p:nvSpPr>
            <p:spPr>
              <a:xfrm rot="16200000">
                <a:off x="6327171" y="6036659"/>
                <a:ext cx="187120" cy="229908"/>
              </a:xfrm>
              <a:prstGeom prst="leftBrac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0874C18-F193-DE49-A423-D5904632C42C}"/>
                      </a:ext>
                    </a:extLst>
                  </p:cNvPr>
                  <p:cNvSpPr txBox="1"/>
                  <p:nvPr/>
                </p:nvSpPr>
                <p:spPr>
                  <a:xfrm>
                    <a:off x="6305777" y="6233329"/>
                    <a:ext cx="351635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sz="16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0874C18-F193-DE49-A423-D5904632C4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5777" y="6233329"/>
                    <a:ext cx="351635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4286" r="-7143" b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52AEEA8-970E-1243-92AD-448C42F7B511}"/>
                </a:ext>
              </a:extLst>
            </p:cNvPr>
            <p:cNvGrpSpPr/>
            <p:nvPr/>
          </p:nvGrpSpPr>
          <p:grpSpPr>
            <a:xfrm>
              <a:off x="4418873" y="3969422"/>
              <a:ext cx="420638" cy="253454"/>
              <a:chOff x="4483056" y="3493792"/>
              <a:chExt cx="420638" cy="253454"/>
            </a:xfrm>
          </p:grpSpPr>
          <p:sp>
            <p:nvSpPr>
              <p:cNvPr id="32" name="Left Brace 31">
                <a:extLst>
                  <a:ext uri="{FF2B5EF4-FFF2-40B4-BE49-F238E27FC236}">
                    <a16:creationId xmlns:a16="http://schemas.microsoft.com/office/drawing/2014/main" id="{2D62531D-4031-E741-B66A-4C87EBD03A60}"/>
                  </a:ext>
                </a:extLst>
              </p:cNvPr>
              <p:cNvSpPr/>
              <p:nvPr/>
            </p:nvSpPr>
            <p:spPr>
              <a:xfrm>
                <a:off x="4769610" y="3517338"/>
                <a:ext cx="134084" cy="229908"/>
              </a:xfrm>
              <a:prstGeom prst="leftBrac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13561C-6BEA-3343-BDBC-46BCB6E46101}"/>
                      </a:ext>
                    </a:extLst>
                  </p:cNvPr>
                  <p:cNvSpPr txBox="1"/>
                  <p:nvPr/>
                </p:nvSpPr>
                <p:spPr>
                  <a:xfrm>
                    <a:off x="4483056" y="3493792"/>
                    <a:ext cx="33881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13561C-6BEA-3343-BDBC-46BCB6E461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3056" y="3493792"/>
                    <a:ext cx="338811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4815" r="-7407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00E6BA6-0E7C-8A45-ADA8-A8AF5143360F}"/>
                </a:ext>
              </a:extLst>
            </p:cNvPr>
            <p:cNvGrpSpPr/>
            <p:nvPr/>
          </p:nvGrpSpPr>
          <p:grpSpPr>
            <a:xfrm>
              <a:off x="4505503" y="2158302"/>
              <a:ext cx="3167202" cy="3221021"/>
              <a:chOff x="4505503" y="2158302"/>
              <a:chExt cx="3167202" cy="3221021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96EEA675-9B4F-AE47-BCD1-BEA04E3D93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11577" y="5349660"/>
                <a:ext cx="2761128" cy="10821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A26F011-9B77-394B-B4BF-9F0F91993EF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755130" y="4222876"/>
                <a:ext cx="2312894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7D7611-3F51-884F-916F-C8762030CD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11577" y="3502049"/>
                <a:ext cx="2366663" cy="185843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3662A6-5AC8-AC42-A36E-B09D5D4EE553}"/>
                  </a:ext>
                </a:extLst>
              </p:cNvPr>
              <p:cNvSpPr txBox="1"/>
              <p:nvPr/>
            </p:nvSpPr>
            <p:spPr>
              <a:xfrm>
                <a:off x="6928625" y="3132716"/>
                <a:ext cx="5199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solidFill>
                      <a:schemeClr val="bg1"/>
                    </a:solidFill>
                  </a:rPr>
                  <a:t>G</a:t>
                </a:r>
                <a:r>
                  <a:rPr lang="en-US" baseline="-25000" dirty="0" err="1">
                    <a:solidFill>
                      <a:schemeClr val="bg1"/>
                    </a:solidFill>
                  </a:rPr>
                  <a:t>z</a:t>
                </a:r>
                <a:endParaRPr lang="en-US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F186089-3E23-2D4D-B9E2-073F30F92478}"/>
                  </a:ext>
                </a:extLst>
              </p:cNvPr>
              <p:cNvSpPr txBox="1"/>
              <p:nvPr/>
            </p:nvSpPr>
            <p:spPr>
              <a:xfrm rot="16200000">
                <a:off x="3869736" y="2794069"/>
                <a:ext cx="16408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frequency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Slice Selective Excitation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8F4520-9E02-6B4B-AB9E-590D26B1F57D}"/>
              </a:ext>
            </a:extLst>
          </p:cNvPr>
          <p:cNvGrpSpPr/>
          <p:nvPr/>
        </p:nvGrpSpPr>
        <p:grpSpPr>
          <a:xfrm>
            <a:off x="3891534" y="3733820"/>
            <a:ext cx="3088432" cy="2581184"/>
            <a:chOff x="3891534" y="3733820"/>
            <a:chExt cx="3088432" cy="25811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B420FF5-373E-344C-B99E-8C7A422B954B}"/>
                </a:ext>
              </a:extLst>
            </p:cNvPr>
            <p:cNvGrpSpPr/>
            <p:nvPr/>
          </p:nvGrpSpPr>
          <p:grpSpPr>
            <a:xfrm>
              <a:off x="4904855" y="3733820"/>
              <a:ext cx="2023770" cy="1644590"/>
              <a:chOff x="4904855" y="3733820"/>
              <a:chExt cx="2023770" cy="164459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7AA8EC0-D581-274C-A9F8-BCE7D4C681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1577" y="3754887"/>
                <a:ext cx="2017048" cy="0"/>
              </a:xfrm>
              <a:prstGeom prst="line">
                <a:avLst/>
              </a:prstGeom>
              <a:ln w="5715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97F177A-27D3-934A-9092-5038D472CD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4855" y="4437149"/>
                <a:ext cx="1190053" cy="9875"/>
              </a:xfrm>
              <a:prstGeom prst="line">
                <a:avLst/>
              </a:prstGeom>
              <a:ln w="5715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1D5BE1C-2138-7847-9A7B-6E809A16FD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8625" y="3733820"/>
                <a:ext cx="0" cy="1626661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6C00960-87B2-B449-9CB2-8EF0599AE0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4908" y="4442086"/>
                <a:ext cx="0" cy="936324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FB33951-A16D-8A4D-8E93-E92A18B1B07D}"/>
                </a:ext>
              </a:extLst>
            </p:cNvPr>
            <p:cNvGrpSpPr/>
            <p:nvPr/>
          </p:nvGrpSpPr>
          <p:grpSpPr>
            <a:xfrm>
              <a:off x="6094902" y="5875513"/>
              <a:ext cx="885064" cy="439491"/>
              <a:chOff x="6305777" y="6058053"/>
              <a:chExt cx="229908" cy="439491"/>
            </a:xfrm>
          </p:grpSpPr>
          <p:sp>
            <p:nvSpPr>
              <p:cNvPr id="45" name="Left Brace 44">
                <a:extLst>
                  <a:ext uri="{FF2B5EF4-FFF2-40B4-BE49-F238E27FC236}">
                    <a16:creationId xmlns:a16="http://schemas.microsoft.com/office/drawing/2014/main" id="{E1A6A8D9-626B-DB47-B546-F670CD71BB05}"/>
                  </a:ext>
                </a:extLst>
              </p:cNvPr>
              <p:cNvSpPr/>
              <p:nvPr/>
            </p:nvSpPr>
            <p:spPr>
              <a:xfrm rot="16200000">
                <a:off x="6327171" y="6036659"/>
                <a:ext cx="187120" cy="229908"/>
              </a:xfrm>
              <a:prstGeom prst="leftBrac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B302566-3A63-5842-89DC-2E6F91FCFE18}"/>
                      </a:ext>
                    </a:extLst>
                  </p:cNvPr>
                  <p:cNvSpPr txBox="1"/>
                  <p:nvPr/>
                </p:nvSpPr>
                <p:spPr>
                  <a:xfrm>
                    <a:off x="6359156" y="6251323"/>
                    <a:ext cx="16086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sz="16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B302566-3A63-5842-89DC-2E6F91FCFE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9156" y="6251323"/>
                    <a:ext cx="160864" cy="2462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E99A939-E725-F74A-B1E6-09EAF48F24DE}"/>
                </a:ext>
              </a:extLst>
            </p:cNvPr>
            <p:cNvGrpSpPr/>
            <p:nvPr/>
          </p:nvGrpSpPr>
          <p:grpSpPr>
            <a:xfrm>
              <a:off x="3891534" y="3799168"/>
              <a:ext cx="509103" cy="637990"/>
              <a:chOff x="4394591" y="3517338"/>
              <a:chExt cx="509103" cy="229908"/>
            </a:xfrm>
          </p:grpSpPr>
          <p:sp>
            <p:nvSpPr>
              <p:cNvPr id="48" name="Left Brace 47">
                <a:extLst>
                  <a:ext uri="{FF2B5EF4-FFF2-40B4-BE49-F238E27FC236}">
                    <a16:creationId xmlns:a16="http://schemas.microsoft.com/office/drawing/2014/main" id="{8E85174A-8EE5-1447-9708-7A1997E0B235}"/>
                  </a:ext>
                </a:extLst>
              </p:cNvPr>
              <p:cNvSpPr/>
              <p:nvPr/>
            </p:nvSpPr>
            <p:spPr>
              <a:xfrm>
                <a:off x="4769610" y="3517338"/>
                <a:ext cx="134084" cy="229908"/>
              </a:xfrm>
              <a:prstGeom prst="leftBrac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F569055-62F4-D84C-8156-B3E2DA85C071}"/>
                      </a:ext>
                    </a:extLst>
                  </p:cNvPr>
                  <p:cNvSpPr txBox="1"/>
                  <p:nvPr/>
                </p:nvSpPr>
                <p:spPr>
                  <a:xfrm>
                    <a:off x="4394591" y="3578154"/>
                    <a:ext cx="343556" cy="887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F569055-62F4-D84C-8156-B3E2DA85C0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4591" y="3578154"/>
                    <a:ext cx="343556" cy="8872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0714" r="-3571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187F193-629F-F74A-8B06-56C1A5651B01}"/>
              </a:ext>
            </a:extLst>
          </p:cNvPr>
          <p:cNvSpPr txBox="1"/>
          <p:nvPr/>
        </p:nvSpPr>
        <p:spPr>
          <a:xfrm>
            <a:off x="523702" y="1758192"/>
            <a:ext cx="5007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Thickness of the excited slice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B8654E2-15EF-D849-A066-03567D19E725}"/>
              </a:ext>
            </a:extLst>
          </p:cNvPr>
          <p:cNvGrpSpPr/>
          <p:nvPr/>
        </p:nvGrpSpPr>
        <p:grpSpPr>
          <a:xfrm>
            <a:off x="4887028" y="1675928"/>
            <a:ext cx="3453242" cy="730250"/>
            <a:chOff x="4030491" y="1618053"/>
            <a:chExt cx="3453242" cy="73025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0" name="Object 5">
                  <a:extLst>
                    <a:ext uri="{FF2B5EF4-FFF2-40B4-BE49-F238E27FC236}">
                      <a16:creationId xmlns:a16="http://schemas.microsoft.com/office/drawing/2014/main" id="{C97468B7-670E-BB4D-A99C-6B82BAE6068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4030491" y="1618053"/>
                <a:ext cx="1143000" cy="7302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3612" name="Equation" r:id="rId10" imgW="1143000" imgH="723900" progId="Equation.DSMT4">
                        <p:embed/>
                      </p:oleObj>
                    </mc:Choice>
                    <mc:Fallback>
                      <p:oleObj name="Equation" r:id="rId10" imgW="1143000" imgH="723900" progId="Equation.DSMT4">
                        <p:embed/>
                        <p:pic>
                          <p:nvPicPr>
                            <p:cNvPr id="99" name="Object 5">
                              <a:extLst>
                                <a:ext uri="{FF2B5EF4-FFF2-40B4-BE49-F238E27FC236}">
                                  <a16:creationId xmlns:a16="http://schemas.microsoft.com/office/drawing/2014/main" id="{87C2F2D9-7C31-3643-9494-3500D3D35AC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030491" y="1618053"/>
                              <a:ext cx="1143000" cy="7302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="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80" name="Object 5">
                  <a:extLst>
                    <a:ext uri="{FF2B5EF4-FFF2-40B4-BE49-F238E27FC236}">
                      <a16:creationId xmlns:a16="http://schemas.microsoft.com/office/drawing/2014/main" id="{C97468B7-670E-BB4D-A99C-6B82BAE6068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4030491" y="1618053"/>
                <a:ext cx="1143000" cy="7302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3607" name="Equation" r:id="rId12" imgW="1143000" imgH="723900" progId="Equation.DSMT4">
                        <p:embed/>
                      </p:oleObj>
                    </mc:Choice>
                    <mc:Fallback>
                      <p:oleObj name="Equation" r:id="rId12" imgW="1143000" imgH="723900" progId="Equation.DSMT4">
                        <p:embed/>
                        <p:pic>
                          <p:nvPicPr>
                            <p:cNvPr id="99" name="Object 5">
                              <a:extLst>
                                <a:ext uri="{FF2B5EF4-FFF2-40B4-BE49-F238E27FC236}">
                                  <a16:creationId xmlns:a16="http://schemas.microsoft.com/office/drawing/2014/main" id="{87C2F2D9-7C31-3643-9494-3500D3D35AC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030491" y="1618053"/>
                              <a:ext cx="1143000" cy="7302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=""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DD7CEF8-CB86-3549-81C4-94EFE2A156D8}"/>
                    </a:ext>
                  </a:extLst>
                </p:cNvPr>
                <p:cNvSpPr/>
                <p:nvPr/>
              </p:nvSpPr>
              <p:spPr>
                <a:xfrm>
                  <a:off x="5378348" y="1784847"/>
                  <a:ext cx="21053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: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RF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Bandwidth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DD7CEF8-CB86-3549-81C4-94EFE2A156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8348" y="1784847"/>
                  <a:ext cx="2105385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9482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D2B1968-EB1D-E842-8B85-A1CF53186854}"/>
              </a:ext>
            </a:extLst>
          </p:cNvPr>
          <p:cNvGrpSpPr/>
          <p:nvPr/>
        </p:nvGrpSpPr>
        <p:grpSpPr>
          <a:xfrm>
            <a:off x="3806921" y="2286365"/>
            <a:ext cx="4338918" cy="4248227"/>
            <a:chOff x="7232586" y="1955350"/>
            <a:chExt cx="4338918" cy="424822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A39141-7757-4146-8E5F-0CCC2A71A5DB}"/>
                </a:ext>
              </a:extLst>
            </p:cNvPr>
            <p:cNvGrpSpPr/>
            <p:nvPr/>
          </p:nvGrpSpPr>
          <p:grpSpPr>
            <a:xfrm>
              <a:off x="7232586" y="2369027"/>
              <a:ext cx="4338918" cy="3834550"/>
              <a:chOff x="7232586" y="2369027"/>
              <a:chExt cx="4338918" cy="383455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16E5F8D-4166-DB46-824E-84AEE2946579}"/>
                  </a:ext>
                </a:extLst>
              </p:cNvPr>
              <p:cNvSpPr/>
              <p:nvPr/>
            </p:nvSpPr>
            <p:spPr>
              <a:xfrm>
                <a:off x="7232586" y="2369027"/>
                <a:ext cx="4338918" cy="38345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71146237-3B71-8C4C-91D5-F2760A85D7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44210" y="5125984"/>
                <a:ext cx="2916401" cy="10821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273274A1-B72D-6E4A-87F0-4521F108889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187763" y="3999200"/>
                <a:ext cx="2312894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97B1B51-A2B3-0149-9661-0A0F962E5D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44210" y="3278372"/>
                <a:ext cx="1330953" cy="1858434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C94AB64-30A9-FD4A-9FF9-F4AA66471A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44210" y="3774141"/>
                <a:ext cx="217139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F9E3360-8A78-7049-B4E4-F7D4C9C654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8352" y="3990236"/>
                <a:ext cx="1838460" cy="8964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7672B6A-850B-9346-904A-AE60DB86F4CC}"/>
                  </a:ext>
                </a:extLst>
              </p:cNvPr>
              <p:cNvCxnSpPr/>
              <p:nvPr/>
            </p:nvCxnSpPr>
            <p:spPr>
              <a:xfrm>
                <a:off x="10515600" y="3814262"/>
                <a:ext cx="0" cy="136266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06E8B77-0FFB-A24A-975F-05DCAD8CD6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46812" y="4030357"/>
                <a:ext cx="0" cy="115553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CA1CAF47-A0BC-E241-8312-0DCB2BD395A8}"/>
                  </a:ext>
                </a:extLst>
              </p:cNvPr>
              <p:cNvGrpSpPr/>
              <p:nvPr/>
            </p:nvGrpSpPr>
            <p:grpSpPr>
              <a:xfrm>
                <a:off x="10146795" y="5223693"/>
                <a:ext cx="371849" cy="421497"/>
                <a:chOff x="6305777" y="6058053"/>
                <a:chExt cx="229908" cy="421497"/>
              </a:xfrm>
            </p:grpSpPr>
            <p:sp>
              <p:nvSpPr>
                <p:cNvPr id="72" name="Left Brace 71">
                  <a:extLst>
                    <a:ext uri="{FF2B5EF4-FFF2-40B4-BE49-F238E27FC236}">
                      <a16:creationId xmlns:a16="http://schemas.microsoft.com/office/drawing/2014/main" id="{2EE3F129-43E1-DA42-BBD0-EFD039A2EBF8}"/>
                    </a:ext>
                  </a:extLst>
                </p:cNvPr>
                <p:cNvSpPr/>
                <p:nvPr/>
              </p:nvSpPr>
              <p:spPr>
                <a:xfrm rot="16200000">
                  <a:off x="6327171" y="6036659"/>
                  <a:ext cx="187120" cy="229908"/>
                </a:xfrm>
                <a:prstGeom prst="leftBrac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49A91A69-2228-D141-B223-BF8E728587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05777" y="6233329"/>
                      <a:ext cx="22034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a:rPr lang="en-US" sz="16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77662A24-F43C-1D47-B3F5-7BD58BAE05E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05777" y="6233329"/>
                      <a:ext cx="220344" cy="24622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0345" r="-3448" b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9FCA004-75D4-D441-A2CA-72E5EEFBE05D}"/>
                  </a:ext>
                </a:extLst>
              </p:cNvPr>
              <p:cNvGrpSpPr/>
              <p:nvPr/>
            </p:nvGrpSpPr>
            <p:grpSpPr>
              <a:xfrm>
                <a:off x="7851506" y="3745746"/>
                <a:ext cx="420638" cy="253454"/>
                <a:chOff x="4483056" y="3493792"/>
                <a:chExt cx="420638" cy="253454"/>
              </a:xfrm>
            </p:grpSpPr>
            <p:sp>
              <p:nvSpPr>
                <p:cNvPr id="70" name="Left Brace 69">
                  <a:extLst>
                    <a:ext uri="{FF2B5EF4-FFF2-40B4-BE49-F238E27FC236}">
                      <a16:creationId xmlns:a16="http://schemas.microsoft.com/office/drawing/2014/main" id="{3D0E4EE0-4F49-8F4C-9063-8BA5DE996378}"/>
                    </a:ext>
                  </a:extLst>
                </p:cNvPr>
                <p:cNvSpPr/>
                <p:nvPr/>
              </p:nvSpPr>
              <p:spPr>
                <a:xfrm>
                  <a:off x="4769610" y="3517338"/>
                  <a:ext cx="134084" cy="229908"/>
                </a:xfrm>
                <a:prstGeom prst="leftBrac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AFA180A7-D7DA-FC4B-AECA-2A1CB2501E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83056" y="3493792"/>
                      <a:ext cx="286553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177B1A4-351C-8F46-8928-86662731759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83056" y="3493792"/>
                      <a:ext cx="286553" cy="24622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7391" r="-21739" b="-2381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03DE25-1EE7-5149-A53E-F874B4D43EFB}"/>
                  </a:ext>
                </a:extLst>
              </p:cNvPr>
              <p:cNvSpPr txBox="1"/>
              <p:nvPr/>
            </p:nvSpPr>
            <p:spPr>
              <a:xfrm>
                <a:off x="10740658" y="3195339"/>
                <a:ext cx="5199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G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z2</a:t>
                </a: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ECAF9B6-0518-FA41-8A2D-A2BDD2368D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1833" y="3755315"/>
                <a:ext cx="0" cy="1390455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8096D59-6389-B748-8DB9-B44FBE549D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2058" y="4006196"/>
                <a:ext cx="0" cy="1160472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1454F86-4473-3B4B-8704-219632EB08C0}"/>
                  </a:ext>
                </a:extLst>
              </p:cNvPr>
              <p:cNvGrpSpPr/>
              <p:nvPr/>
            </p:nvGrpSpPr>
            <p:grpSpPr>
              <a:xfrm>
                <a:off x="9095898" y="5191068"/>
                <a:ext cx="263367" cy="439491"/>
                <a:chOff x="6305777" y="6058053"/>
                <a:chExt cx="229908" cy="439491"/>
              </a:xfrm>
            </p:grpSpPr>
            <p:sp>
              <p:nvSpPr>
                <p:cNvPr id="68" name="Left Brace 67">
                  <a:extLst>
                    <a:ext uri="{FF2B5EF4-FFF2-40B4-BE49-F238E27FC236}">
                      <a16:creationId xmlns:a16="http://schemas.microsoft.com/office/drawing/2014/main" id="{3BA45F74-D71C-6D48-A4C9-D676BA805424}"/>
                    </a:ext>
                  </a:extLst>
                </p:cNvPr>
                <p:cNvSpPr/>
                <p:nvPr/>
              </p:nvSpPr>
              <p:spPr>
                <a:xfrm rot="16200000">
                  <a:off x="6327171" y="6036659"/>
                  <a:ext cx="187120" cy="229908"/>
                </a:xfrm>
                <a:prstGeom prst="leftBrac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1775D9F2-E9E3-C340-A7AC-42DF0E1BF8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59156" y="6251323"/>
                      <a:ext cx="16086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a:rPr lang="en-US" sz="16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37F8670A-6BF5-434B-BD0F-13455C5C41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59156" y="6251323"/>
                      <a:ext cx="160864" cy="24622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1250" r="-75000" b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354571F-7D21-824C-9DB6-60657311D4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44210" y="3575492"/>
                <a:ext cx="2537001" cy="1550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E072E07-A691-5541-BB79-8AD2C5EF3EB7}"/>
                  </a:ext>
                </a:extLst>
              </p:cNvPr>
              <p:cNvSpPr txBox="1"/>
              <p:nvPr/>
            </p:nvSpPr>
            <p:spPr>
              <a:xfrm>
                <a:off x="9460317" y="2928143"/>
                <a:ext cx="5199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G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z1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C881335-B47F-514B-A599-C07BB02C0337}"/>
                </a:ext>
              </a:extLst>
            </p:cNvPr>
            <p:cNvSpPr txBox="1"/>
            <p:nvPr/>
          </p:nvSpPr>
          <p:spPr>
            <a:xfrm rot="16200000">
              <a:off x="7287371" y="2591117"/>
              <a:ext cx="1640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frequency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Slice Selective Excitation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0AC729-2447-4C41-BF42-6F1AE07C0461}"/>
              </a:ext>
            </a:extLst>
          </p:cNvPr>
          <p:cNvSpPr txBox="1"/>
          <p:nvPr/>
        </p:nvSpPr>
        <p:spPr>
          <a:xfrm>
            <a:off x="523702" y="1758192"/>
            <a:ext cx="5007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Thickness of the excited slice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DF74AD-4BA4-B64D-AF29-CDB2276DBC41}"/>
              </a:ext>
            </a:extLst>
          </p:cNvPr>
          <p:cNvGrpSpPr/>
          <p:nvPr/>
        </p:nvGrpSpPr>
        <p:grpSpPr>
          <a:xfrm>
            <a:off x="4887028" y="1675928"/>
            <a:ext cx="3453242" cy="730250"/>
            <a:chOff x="4030491" y="1618053"/>
            <a:chExt cx="3453242" cy="73025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99" name="Object 5">
                  <a:extLst>
                    <a:ext uri="{FF2B5EF4-FFF2-40B4-BE49-F238E27FC236}">
                      <a16:creationId xmlns:a16="http://schemas.microsoft.com/office/drawing/2014/main" id="{87C2F2D9-7C31-3643-9494-3500D3D35AC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4030491" y="1618053"/>
                <a:ext cx="1143000" cy="7302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427" name="Equation" r:id="rId6" imgW="1143000" imgH="723900" progId="Equation.DSMT4">
                        <p:embed/>
                      </p:oleObj>
                    </mc:Choice>
                    <mc:Fallback>
                      <p:oleObj name="Equation" r:id="rId6" imgW="1143000" imgH="723900" progId="Equation.DSMT4">
                        <p:embed/>
                        <p:pic>
                          <p:nvPicPr>
                            <p:cNvPr id="99" name="Object 5">
                              <a:extLst>
                                <a:ext uri="{FF2B5EF4-FFF2-40B4-BE49-F238E27FC236}">
                                  <a16:creationId xmlns:a16="http://schemas.microsoft.com/office/drawing/2014/main" id="{87C2F2D9-7C31-3643-9494-3500D3D35AC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030491" y="1618053"/>
                              <a:ext cx="1143000" cy="7302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="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99" name="Object 5">
                  <a:extLst>
                    <a:ext uri="{FF2B5EF4-FFF2-40B4-BE49-F238E27FC236}">
                      <a16:creationId xmlns:a16="http://schemas.microsoft.com/office/drawing/2014/main" id="{87C2F2D9-7C31-3643-9494-3500D3D35AC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4030491" y="1618053"/>
                <a:ext cx="1143000" cy="7302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422" name="Equation" r:id="rId8" imgW="1143000" imgH="723900" progId="Equation.DSMT4">
                        <p:embed/>
                      </p:oleObj>
                    </mc:Choice>
                    <mc:Fallback>
                      <p:oleObj name="Equation" r:id="rId8" imgW="1143000" imgH="723900" progId="Equation.DSMT4">
                        <p:embed/>
                        <p:pic>
                          <p:nvPicPr>
                            <p:cNvPr id="99" name="Object 5">
                              <a:extLst>
                                <a:ext uri="{FF2B5EF4-FFF2-40B4-BE49-F238E27FC236}">
                                  <a16:creationId xmlns:a16="http://schemas.microsoft.com/office/drawing/2014/main" id="{87C2F2D9-7C31-3643-9494-3500D3D35AC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030491" y="1618053"/>
                              <a:ext cx="1143000" cy="7302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=""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812DA81-AF7E-584D-A06F-6E68A8DD1C82}"/>
                    </a:ext>
                  </a:extLst>
                </p:cNvPr>
                <p:cNvSpPr/>
                <p:nvPr/>
              </p:nvSpPr>
              <p:spPr>
                <a:xfrm>
                  <a:off x="5378348" y="1784847"/>
                  <a:ext cx="21053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: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RF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Bandwidth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812DA81-AF7E-584D-A06F-6E68A8DD1C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8348" y="1784847"/>
                  <a:ext cx="210538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AC2E5D4-65DD-5F45-82A3-D2C81488E48B}"/>
              </a:ext>
            </a:extLst>
          </p:cNvPr>
          <p:cNvSpPr txBox="1"/>
          <p:nvPr/>
        </p:nvSpPr>
        <p:spPr>
          <a:xfrm>
            <a:off x="238059" y="3415041"/>
            <a:ext cx="29588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practice, the RF bandwidth is fixed and gradient strength varied</a:t>
            </a:r>
          </a:p>
        </p:txBody>
      </p:sp>
    </p:spTree>
    <p:extLst>
      <p:ext uri="{BB962C8B-B14F-4D97-AF65-F5344CB8AC3E}">
        <p14:creationId xmlns:p14="http://schemas.microsoft.com/office/powerpoint/2010/main" val="3493871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Slice Selective Excitation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73166-41FE-C14B-9565-63470E4C0E5E}"/>
              </a:ext>
            </a:extLst>
          </p:cNvPr>
          <p:cNvSpPr/>
          <p:nvPr/>
        </p:nvSpPr>
        <p:spPr>
          <a:xfrm>
            <a:off x="8887973" y="6288613"/>
            <a:ext cx="34558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effectLst/>
              </a:rPr>
              <a:t>Adapted from MRI from Picture to Proton. Cambridge: Cambridge University Press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75C0F5-2B8E-8045-AED2-36D3A13622CA}"/>
              </a:ext>
            </a:extLst>
          </p:cNvPr>
          <p:cNvSpPr txBox="1"/>
          <p:nvPr/>
        </p:nvSpPr>
        <p:spPr>
          <a:xfrm>
            <a:off x="231291" y="1730070"/>
            <a:ext cx="939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Changing the slice location by changing the RF center  frequency </a:t>
            </a:r>
          </a:p>
        </p:txBody>
      </p:sp>
      <p:graphicFrame>
        <p:nvGraphicFramePr>
          <p:cNvPr id="17" name="Object 5">
            <a:extLst>
              <a:ext uri="{FF2B5EF4-FFF2-40B4-BE49-F238E27FC236}">
                <a16:creationId xmlns:a16="http://schemas.microsoft.com/office/drawing/2014/main" id="{7E8ED9A4-19B5-AC4C-A102-EFDCC8DC6F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321367"/>
              </p:ext>
            </p:extLst>
          </p:nvPr>
        </p:nvGraphicFramePr>
        <p:xfrm>
          <a:off x="9330914" y="1538235"/>
          <a:ext cx="1433542" cy="1049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3" name="Equation" r:id="rId3" imgW="965200" imgH="698500" progId="Equation.DSMT4">
                  <p:embed/>
                </p:oleObj>
              </mc:Choice>
              <mc:Fallback>
                <p:oleObj name="Equation" r:id="rId3" imgW="965200" imgH="698500" progId="Equation.DSMT4">
                  <p:embed/>
                  <p:pic>
                    <p:nvPicPr>
                      <p:cNvPr id="37683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0914" y="1538235"/>
                        <a:ext cx="1433542" cy="10492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2966E1B-5DBD-E542-A8A8-23974FB23A85}"/>
              </a:ext>
            </a:extLst>
          </p:cNvPr>
          <p:cNvGrpSpPr/>
          <p:nvPr/>
        </p:nvGrpSpPr>
        <p:grpSpPr>
          <a:xfrm>
            <a:off x="3501881" y="2359263"/>
            <a:ext cx="5038165" cy="4306707"/>
            <a:chOff x="3720353" y="2243516"/>
            <a:chExt cx="5038165" cy="430670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49B6ED7-883A-444B-A4AA-2077B8E48EC2}"/>
                </a:ext>
              </a:extLst>
            </p:cNvPr>
            <p:cNvGrpSpPr/>
            <p:nvPr/>
          </p:nvGrpSpPr>
          <p:grpSpPr>
            <a:xfrm>
              <a:off x="3720353" y="2243516"/>
              <a:ext cx="5038165" cy="4306707"/>
              <a:chOff x="3720353" y="2243516"/>
              <a:chExt cx="5038165" cy="430670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C99778-3382-554D-821A-28B1B6451868}"/>
                  </a:ext>
                </a:extLst>
              </p:cNvPr>
              <p:cNvSpPr/>
              <p:nvPr/>
            </p:nvSpPr>
            <p:spPr>
              <a:xfrm>
                <a:off x="3720353" y="2243516"/>
                <a:ext cx="5038165" cy="43067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418587D-771A-E14F-B27C-A005B4745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2775" y="2385588"/>
                <a:ext cx="4831272" cy="3766025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83508B-9294-0640-92BE-2A6E7A2D1A35}"/>
                </a:ext>
              </a:extLst>
            </p:cNvPr>
            <p:cNvGrpSpPr/>
            <p:nvPr/>
          </p:nvGrpSpPr>
          <p:grpSpPr>
            <a:xfrm>
              <a:off x="4483056" y="3493792"/>
              <a:ext cx="420638" cy="253454"/>
              <a:chOff x="4483056" y="3493792"/>
              <a:chExt cx="420638" cy="253454"/>
            </a:xfrm>
          </p:grpSpPr>
          <p:sp>
            <p:nvSpPr>
              <p:cNvPr id="6" name="Left Brace 5">
                <a:extLst>
                  <a:ext uri="{FF2B5EF4-FFF2-40B4-BE49-F238E27FC236}">
                    <a16:creationId xmlns:a16="http://schemas.microsoft.com/office/drawing/2014/main" id="{9B3F3850-0E34-264D-9E73-F6484816A648}"/>
                  </a:ext>
                </a:extLst>
              </p:cNvPr>
              <p:cNvSpPr/>
              <p:nvPr/>
            </p:nvSpPr>
            <p:spPr>
              <a:xfrm>
                <a:off x="4769610" y="3517338"/>
                <a:ext cx="134084" cy="229908"/>
              </a:xfrm>
              <a:prstGeom prst="leftBrac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F52D06BE-01AD-3A49-8354-24D9363EB9DF}"/>
                      </a:ext>
                    </a:extLst>
                  </p:cNvPr>
                  <p:cNvSpPr txBox="1"/>
                  <p:nvPr/>
                </p:nvSpPr>
                <p:spPr>
                  <a:xfrm>
                    <a:off x="4483056" y="3493792"/>
                    <a:ext cx="286553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F52D06BE-01AD-3A49-8354-24D9363EB9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3056" y="3493792"/>
                    <a:ext cx="286553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667" r="-16667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FE5558E-86FE-A04D-AB79-B1DA8174224B}"/>
                </a:ext>
              </a:extLst>
            </p:cNvPr>
            <p:cNvGrpSpPr/>
            <p:nvPr/>
          </p:nvGrpSpPr>
          <p:grpSpPr>
            <a:xfrm>
              <a:off x="6305777" y="6058053"/>
              <a:ext cx="261290" cy="421497"/>
              <a:chOff x="6305777" y="6058053"/>
              <a:chExt cx="261290" cy="421497"/>
            </a:xfrm>
          </p:grpSpPr>
          <p:sp>
            <p:nvSpPr>
              <p:cNvPr id="18" name="Left Brace 17">
                <a:extLst>
                  <a:ext uri="{FF2B5EF4-FFF2-40B4-BE49-F238E27FC236}">
                    <a16:creationId xmlns:a16="http://schemas.microsoft.com/office/drawing/2014/main" id="{5C089EBF-0C1B-0A42-AF88-0C9D0DBA3515}"/>
                  </a:ext>
                </a:extLst>
              </p:cNvPr>
              <p:cNvSpPr/>
              <p:nvPr/>
            </p:nvSpPr>
            <p:spPr>
              <a:xfrm rot="16200000">
                <a:off x="6327171" y="6036659"/>
                <a:ext cx="187120" cy="229908"/>
              </a:xfrm>
              <a:prstGeom prst="leftBrac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D149C9D-667F-1541-AB0C-4CCB244EEA15}"/>
                      </a:ext>
                    </a:extLst>
                  </p:cNvPr>
                  <p:cNvSpPr txBox="1"/>
                  <p:nvPr/>
                </p:nvSpPr>
                <p:spPr>
                  <a:xfrm>
                    <a:off x="6305777" y="6233329"/>
                    <a:ext cx="261290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Δz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D149C9D-667F-1541-AB0C-4CCB244EEA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5777" y="6233329"/>
                    <a:ext cx="261290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9048" r="-14286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641D4D5-91F3-E44F-A695-81F53BA8FD3E}"/>
                </a:ext>
              </a:extLst>
            </p:cNvPr>
            <p:cNvGrpSpPr/>
            <p:nvPr/>
          </p:nvGrpSpPr>
          <p:grpSpPr>
            <a:xfrm>
              <a:off x="6463552" y="4004733"/>
              <a:ext cx="627530" cy="265267"/>
              <a:chOff x="6463552" y="4004733"/>
              <a:chExt cx="627530" cy="265267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FE2224F-004D-BD44-901C-C4A0971EE8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3552" y="4268600"/>
                <a:ext cx="627530" cy="14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AA69611-7C65-1044-A6FA-08CCF785AC2A}"/>
                      </a:ext>
                    </a:extLst>
                  </p:cNvPr>
                  <p:cNvSpPr txBox="1"/>
                  <p:nvPr/>
                </p:nvSpPr>
                <p:spPr>
                  <a:xfrm>
                    <a:off x="6777317" y="4004733"/>
                    <a:ext cx="270907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en-US" sz="1600" b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AA69611-7C65-1044-A6FA-08CCF785A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7317" y="4004733"/>
                    <a:ext cx="270907" cy="2462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182" r="-13636" b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55AB298-E13A-1B41-B1D2-B7AACF1EA220}"/>
                </a:ext>
              </a:extLst>
            </p:cNvPr>
            <p:cNvGrpSpPr/>
            <p:nvPr/>
          </p:nvGrpSpPr>
          <p:grpSpPr>
            <a:xfrm>
              <a:off x="5518291" y="3200400"/>
              <a:ext cx="341966" cy="392005"/>
              <a:chOff x="5518291" y="3200400"/>
              <a:chExt cx="341966" cy="3920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818240D-47C8-9E42-8636-AB3145809FAA}"/>
                      </a:ext>
                    </a:extLst>
                  </p:cNvPr>
                  <p:cNvSpPr txBox="1"/>
                  <p:nvPr/>
                </p:nvSpPr>
                <p:spPr>
                  <a:xfrm>
                    <a:off x="5579731" y="3315942"/>
                    <a:ext cx="280526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oMath>
                      </m:oMathPara>
                    </a14:m>
                    <a:endParaRPr lang="en-US" sz="1600" b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818240D-47C8-9E42-8636-AB3145809F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79731" y="3315942"/>
                    <a:ext cx="280526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1739" r="-21739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3F219C7-A179-7C4F-8E47-2FD9459DA8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8291" y="3200400"/>
                <a:ext cx="2" cy="39200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4636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Quick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75C0F5-2B8E-8045-AED2-36D3A13622CA}"/>
                  </a:ext>
                </a:extLst>
              </p:cNvPr>
              <p:cNvSpPr txBox="1"/>
              <p:nvPr/>
            </p:nvSpPr>
            <p:spPr>
              <a:xfrm>
                <a:off x="838200" y="2164785"/>
                <a:ext cx="1033137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High frequency carrier wave modulated by low frequency RF pulse to generate B1 field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Flip angle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: controls tip angle of magnetization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RF pulse and slice select gradient enable localization of excitation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Slice thickness controlled by RF Bandwidth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gradient amplitude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75C0F5-2B8E-8045-AED2-36D3A1362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64785"/>
                <a:ext cx="10331370" cy="3416320"/>
              </a:xfrm>
              <a:prstGeom prst="rect">
                <a:avLst/>
              </a:prstGeom>
              <a:blipFill>
                <a:blip r:embed="rId2"/>
                <a:stretch>
                  <a:fillRect l="-73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3357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Excitation </a:t>
            </a:r>
          </a:p>
        </p:txBody>
      </p:sp>
      <p:sp>
        <p:nvSpPr>
          <p:cNvPr id="4" name="Shape 419">
            <a:extLst>
              <a:ext uri="{FF2B5EF4-FFF2-40B4-BE49-F238E27FC236}">
                <a16:creationId xmlns:a16="http://schemas.microsoft.com/office/drawing/2014/main" id="{8CA0F011-4D95-8945-BB91-A1B7133AB885}"/>
              </a:ext>
            </a:extLst>
          </p:cNvPr>
          <p:cNvSpPr txBox="1"/>
          <p:nvPr/>
        </p:nvSpPr>
        <p:spPr>
          <a:xfrm>
            <a:off x="115484" y="6527601"/>
            <a:ext cx="5289630" cy="33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</a:pPr>
            <a:r>
              <a:rPr lang="en" sz="1200" b="0" i="0" u="none" strike="noStrike" cap="none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Adapted from Larry Wald’s slides, fMRI MR Physics</a:t>
            </a:r>
            <a:endParaRPr sz="7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AA69986-4F41-6147-817B-8126D51F47C6}"/>
              </a:ext>
            </a:extLst>
          </p:cNvPr>
          <p:cNvGrpSpPr/>
          <p:nvPr/>
        </p:nvGrpSpPr>
        <p:grpSpPr>
          <a:xfrm>
            <a:off x="1319514" y="2118247"/>
            <a:ext cx="3889093" cy="4051139"/>
            <a:chOff x="81023" y="1956122"/>
            <a:chExt cx="3889093" cy="40511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299455-2699-0F4A-AAB5-8A724CA08B50}"/>
                </a:ext>
              </a:extLst>
            </p:cNvPr>
            <p:cNvSpPr/>
            <p:nvPr/>
          </p:nvSpPr>
          <p:spPr>
            <a:xfrm>
              <a:off x="81023" y="1956122"/>
              <a:ext cx="3889093" cy="40511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hape 401">
              <a:extLst>
                <a:ext uri="{FF2B5EF4-FFF2-40B4-BE49-F238E27FC236}">
                  <a16:creationId xmlns:a16="http://schemas.microsoft.com/office/drawing/2014/main" id="{26301CFD-8949-B24E-85FC-8D4FE571EADD}"/>
                </a:ext>
              </a:extLst>
            </p:cNvPr>
            <p:cNvSpPr txBox="1"/>
            <p:nvPr/>
          </p:nvSpPr>
          <p:spPr>
            <a:xfrm>
              <a:off x="210815" y="2041326"/>
              <a:ext cx="952177" cy="1182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575" tIns="28575" rIns="28575" bIns="28575" anchor="t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C"/>
                </a:buClr>
                <a:buSzPts val="2700"/>
                <a:buFont typeface="Helvetica Neue"/>
                <a:buNone/>
              </a:pPr>
              <a:r>
                <a:rPr lang="en" sz="2700" b="1" i="0" u="none" strike="noStrike" cap="none">
                  <a:solidFill>
                    <a:srgbClr val="00264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Main</a:t>
              </a:r>
              <a:endParaRPr sz="25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C"/>
                </a:buClr>
                <a:buSzPts val="2700"/>
                <a:buFont typeface="Helvetica Neue"/>
                <a:buNone/>
              </a:pPr>
              <a:r>
                <a:rPr lang="en" sz="2700" b="1" i="0" u="none" strike="noStrike" cap="none">
                  <a:solidFill>
                    <a:srgbClr val="00264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Field</a:t>
              </a:r>
              <a:endParaRPr sz="25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C"/>
                </a:buClr>
                <a:buSzPts val="2700"/>
                <a:buFont typeface="Helvetica Neue"/>
                <a:buNone/>
              </a:pPr>
              <a:r>
                <a:rPr lang="en" sz="2700" b="1" i="0" u="none" strike="noStrike" cap="none">
                  <a:solidFill>
                    <a:srgbClr val="00264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B</a:t>
              </a:r>
              <a:r>
                <a:rPr lang="en" sz="1500" b="1" i="0" u="none" strike="noStrike" cap="none">
                  <a:solidFill>
                    <a:srgbClr val="00264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</a:t>
              </a:r>
              <a:endParaRPr sz="1000"/>
            </a:p>
          </p:txBody>
        </p:sp>
        <p:cxnSp>
          <p:nvCxnSpPr>
            <p:cNvPr id="6" name="Shape 403">
              <a:extLst>
                <a:ext uri="{FF2B5EF4-FFF2-40B4-BE49-F238E27FC236}">
                  <a16:creationId xmlns:a16="http://schemas.microsoft.com/office/drawing/2014/main" id="{B7F411D3-6B22-1548-82D3-2DD12C5E5D1C}"/>
                </a:ext>
              </a:extLst>
            </p:cNvPr>
            <p:cNvCxnSpPr/>
            <p:nvPr/>
          </p:nvCxnSpPr>
          <p:spPr>
            <a:xfrm flipH="1">
              <a:off x="669603" y="3235125"/>
              <a:ext cx="1" cy="1638301"/>
            </a:xfrm>
            <a:prstGeom prst="straightConnector1">
              <a:avLst/>
            </a:prstGeom>
            <a:noFill/>
            <a:ln w="63500" cap="flat" cmpd="sng">
              <a:solidFill>
                <a:srgbClr val="262D4C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grpSp>
          <p:nvGrpSpPr>
            <p:cNvPr id="7" name="Shape 404">
              <a:extLst>
                <a:ext uri="{FF2B5EF4-FFF2-40B4-BE49-F238E27FC236}">
                  <a16:creationId xmlns:a16="http://schemas.microsoft.com/office/drawing/2014/main" id="{A7139FFA-BCCC-D247-9B35-D0384B78421F}"/>
                </a:ext>
              </a:extLst>
            </p:cNvPr>
            <p:cNvGrpSpPr/>
            <p:nvPr/>
          </p:nvGrpSpPr>
          <p:grpSpPr>
            <a:xfrm>
              <a:off x="1295077" y="2479476"/>
              <a:ext cx="1963740" cy="3048002"/>
              <a:chOff x="-1" y="0"/>
              <a:chExt cx="2792873" cy="4334934"/>
            </a:xfrm>
          </p:grpSpPr>
          <p:cxnSp>
            <p:nvCxnSpPr>
              <p:cNvPr id="8" name="Shape 405">
                <a:extLst>
                  <a:ext uri="{FF2B5EF4-FFF2-40B4-BE49-F238E27FC236}">
                    <a16:creationId xmlns:a16="http://schemas.microsoft.com/office/drawing/2014/main" id="{C555787C-B9A4-8943-AF54-EE97F19442E9}"/>
                  </a:ext>
                </a:extLst>
              </p:cNvPr>
              <p:cNvCxnSpPr/>
              <p:nvPr/>
            </p:nvCxnSpPr>
            <p:spPr>
              <a:xfrm rot="10800000" flipH="1">
                <a:off x="84328" y="2318737"/>
                <a:ext cx="2692481" cy="1896535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264C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" name="Shape 406">
                <a:extLst>
                  <a:ext uri="{FF2B5EF4-FFF2-40B4-BE49-F238E27FC236}">
                    <a16:creationId xmlns:a16="http://schemas.microsoft.com/office/drawing/2014/main" id="{3FBB0591-A816-F546-B97D-162EA053D4DC}"/>
                  </a:ext>
                </a:extLst>
              </p:cNvPr>
              <p:cNvCxnSpPr/>
              <p:nvPr/>
            </p:nvCxnSpPr>
            <p:spPr>
              <a:xfrm>
                <a:off x="-1" y="2199075"/>
                <a:ext cx="2792873" cy="2135859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264C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" name="Shape 407">
                <a:extLst>
                  <a:ext uri="{FF2B5EF4-FFF2-40B4-BE49-F238E27FC236}">
                    <a16:creationId xmlns:a16="http://schemas.microsoft.com/office/drawing/2014/main" id="{7A98F711-8AF9-DE4D-B878-D096A7F63E30}"/>
                  </a:ext>
                </a:extLst>
              </p:cNvPr>
              <p:cNvCxnSpPr/>
              <p:nvPr/>
            </p:nvCxnSpPr>
            <p:spPr>
              <a:xfrm rot="10800000" flipH="1">
                <a:off x="1409486" y="0"/>
                <a:ext cx="1" cy="3287325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264C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1" name="Shape 408">
              <a:extLst>
                <a:ext uri="{FF2B5EF4-FFF2-40B4-BE49-F238E27FC236}">
                  <a16:creationId xmlns:a16="http://schemas.microsoft.com/office/drawing/2014/main" id="{9EBBFD86-B6DC-A74C-A828-A0D18D3F168D}"/>
                </a:ext>
              </a:extLst>
            </p:cNvPr>
            <p:cNvSpPr txBox="1"/>
            <p:nvPr/>
          </p:nvSpPr>
          <p:spPr>
            <a:xfrm>
              <a:off x="3282627" y="5390951"/>
              <a:ext cx="303240" cy="532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850" tIns="42850" rIns="42850" bIns="4285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C"/>
                </a:buClr>
                <a:buSzPts val="3000"/>
                <a:buFont typeface="Helvetica Neue"/>
                <a:buNone/>
              </a:pPr>
              <a:r>
                <a:rPr lang="en" sz="3000" b="1" i="0" u="none" strike="noStrike" cap="none">
                  <a:solidFill>
                    <a:srgbClr val="00264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endParaRPr sz="1000"/>
            </a:p>
          </p:txBody>
        </p:sp>
        <p:sp>
          <p:nvSpPr>
            <p:cNvPr id="12" name="Shape 409">
              <a:extLst>
                <a:ext uri="{FF2B5EF4-FFF2-40B4-BE49-F238E27FC236}">
                  <a16:creationId xmlns:a16="http://schemas.microsoft.com/office/drawing/2014/main" id="{87BF7B84-3F98-2844-A016-C5B5B4C6BAB0}"/>
                </a:ext>
              </a:extLst>
            </p:cNvPr>
            <p:cNvSpPr txBox="1"/>
            <p:nvPr/>
          </p:nvSpPr>
          <p:spPr>
            <a:xfrm>
              <a:off x="3233415" y="3879651"/>
              <a:ext cx="303240" cy="532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850" tIns="42850" rIns="42850" bIns="4285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C"/>
                </a:buClr>
                <a:buSzPts val="3000"/>
                <a:buFont typeface="Helvetica Neue"/>
                <a:buNone/>
              </a:pPr>
              <a:r>
                <a:rPr lang="en" sz="3000" b="1" i="0" u="none" strike="noStrike" cap="none">
                  <a:solidFill>
                    <a:srgbClr val="00264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endParaRPr sz="1000"/>
            </a:p>
          </p:txBody>
        </p:sp>
        <p:sp>
          <p:nvSpPr>
            <p:cNvPr id="13" name="Shape 410">
              <a:extLst>
                <a:ext uri="{FF2B5EF4-FFF2-40B4-BE49-F238E27FC236}">
                  <a16:creationId xmlns:a16="http://schemas.microsoft.com/office/drawing/2014/main" id="{98AEBB7E-16DB-CA4A-BAA1-A7E84B4B0554}"/>
                </a:ext>
              </a:extLst>
            </p:cNvPr>
            <p:cNvSpPr txBox="1"/>
            <p:nvPr/>
          </p:nvSpPr>
          <p:spPr>
            <a:xfrm>
              <a:off x="1891978" y="2109588"/>
              <a:ext cx="282180" cy="532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850" tIns="42850" rIns="42850" bIns="4285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C"/>
                </a:buClr>
                <a:buSzPts val="3000"/>
                <a:buFont typeface="Helvetica Neue"/>
                <a:buNone/>
              </a:pPr>
              <a:r>
                <a:rPr lang="en" sz="3000" b="1" i="0" u="none" strike="noStrike" cap="none">
                  <a:solidFill>
                    <a:srgbClr val="00264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endParaRPr sz="1000"/>
            </a:p>
          </p:txBody>
        </p:sp>
        <p:cxnSp>
          <p:nvCxnSpPr>
            <p:cNvPr id="14" name="Shape 411">
              <a:extLst>
                <a:ext uri="{FF2B5EF4-FFF2-40B4-BE49-F238E27FC236}">
                  <a16:creationId xmlns:a16="http://schemas.microsoft.com/office/drawing/2014/main" id="{08094A8A-1359-C94F-9A68-EC528CA6013C}"/>
                </a:ext>
              </a:extLst>
            </p:cNvPr>
            <p:cNvCxnSpPr/>
            <p:nvPr/>
          </p:nvCxnSpPr>
          <p:spPr>
            <a:xfrm rot="10800000" flipH="1">
              <a:off x="2282502" y="3203376"/>
              <a:ext cx="569913" cy="1571626"/>
            </a:xfrm>
            <a:prstGeom prst="straightConnector1">
              <a:avLst/>
            </a:prstGeom>
            <a:noFill/>
            <a:ln w="63500" cap="flat" cmpd="sng">
              <a:solidFill>
                <a:srgbClr val="C1390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Shape 412">
              <a:extLst>
                <a:ext uri="{FF2B5EF4-FFF2-40B4-BE49-F238E27FC236}">
                  <a16:creationId xmlns:a16="http://schemas.microsoft.com/office/drawing/2014/main" id="{1B17A955-BAEC-9946-8327-27DB68E2C181}"/>
                </a:ext>
              </a:extLst>
            </p:cNvPr>
            <p:cNvSpPr/>
            <p:nvPr/>
          </p:nvSpPr>
          <p:spPr>
            <a:xfrm>
              <a:off x="1633215" y="2784276"/>
              <a:ext cx="1270001" cy="552450"/>
            </a:xfrm>
            <a:prstGeom prst="ellipse">
              <a:avLst/>
            </a:prstGeom>
            <a:noFill/>
            <a:ln w="12700" cap="flat" cmpd="sng">
              <a:solidFill>
                <a:srgbClr val="0026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C"/>
                </a:buClr>
                <a:buSzPts val="2400"/>
                <a:buFont typeface="Times"/>
                <a:buNone/>
              </a:pPr>
              <a:endParaRPr sz="2400" b="0" i="0" u="none" strike="noStrike" cap="none">
                <a:solidFill>
                  <a:srgbClr val="00264C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cxnSp>
          <p:nvCxnSpPr>
            <p:cNvPr id="16" name="Shape 413">
              <a:extLst>
                <a:ext uri="{FF2B5EF4-FFF2-40B4-BE49-F238E27FC236}">
                  <a16:creationId xmlns:a16="http://schemas.microsoft.com/office/drawing/2014/main" id="{BB7D6638-C5E8-5546-89EA-B0A38DDB33F2}"/>
                </a:ext>
              </a:extLst>
            </p:cNvPr>
            <p:cNvCxnSpPr/>
            <p:nvPr/>
          </p:nvCxnSpPr>
          <p:spPr>
            <a:xfrm>
              <a:off x="2328540" y="3317676"/>
              <a:ext cx="236538" cy="1"/>
            </a:xfrm>
            <a:prstGeom prst="straightConnector1">
              <a:avLst/>
            </a:prstGeom>
            <a:noFill/>
            <a:ln w="63500" cap="flat" cmpd="sng">
              <a:solidFill>
                <a:srgbClr val="00264C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17" name="Shape 414">
              <a:extLst>
                <a:ext uri="{FF2B5EF4-FFF2-40B4-BE49-F238E27FC236}">
                  <a16:creationId xmlns:a16="http://schemas.microsoft.com/office/drawing/2014/main" id="{56039630-6052-5C45-A19F-ABC1F35CE8C7}"/>
                </a:ext>
              </a:extLst>
            </p:cNvPr>
            <p:cNvSpPr txBox="1"/>
            <p:nvPr/>
          </p:nvSpPr>
          <p:spPr>
            <a:xfrm>
              <a:off x="2287265" y="2346126"/>
              <a:ext cx="621578" cy="3146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450" tIns="44450" rIns="44450" bIns="444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C"/>
                </a:buClr>
                <a:buSzPts val="1500"/>
                <a:buFont typeface="Arial"/>
                <a:buNone/>
              </a:pPr>
              <a:r>
                <a:rPr lang="en" sz="1500" b="1" i="0" u="none" strike="noStrike" cap="none" dirty="0">
                  <a:solidFill>
                    <a:srgbClr val="00264C"/>
                  </a:solidFill>
                  <a:latin typeface="Arial"/>
                  <a:ea typeface="Arial"/>
                  <a:cs typeface="Arial"/>
                  <a:sym typeface="Arial"/>
                </a:rPr>
                <a:t>North</a:t>
              </a:r>
              <a:endParaRPr sz="1000" dirty="0"/>
            </a:p>
          </p:txBody>
        </p:sp>
        <p:sp>
          <p:nvSpPr>
            <p:cNvPr id="18" name="Shape 417">
              <a:extLst>
                <a:ext uri="{FF2B5EF4-FFF2-40B4-BE49-F238E27FC236}">
                  <a16:creationId xmlns:a16="http://schemas.microsoft.com/office/drawing/2014/main" id="{D285CE03-7726-D540-83A5-57065E2D4332}"/>
                </a:ext>
              </a:extLst>
            </p:cNvPr>
            <p:cNvSpPr txBox="1"/>
            <p:nvPr/>
          </p:nvSpPr>
          <p:spPr>
            <a:xfrm>
              <a:off x="3041327" y="3054151"/>
              <a:ext cx="739219" cy="464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2700"/>
                <a:buFont typeface="Arial"/>
                <a:buNone/>
              </a:pPr>
              <a:r>
                <a:rPr lang="en" sz="2700" b="1" i="0" u="none" strike="noStrike" cap="none" dirty="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r>
                <a:rPr lang="en" sz="2700" b="1" i="0" u="none" strike="noStrike" cap="none" baseline="-25000" dirty="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000" baseline="-2500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928C26D-1A40-D049-BFFF-0965E62CB813}"/>
              </a:ext>
            </a:extLst>
          </p:cNvPr>
          <p:cNvGrpSpPr/>
          <p:nvPr/>
        </p:nvGrpSpPr>
        <p:grpSpPr>
          <a:xfrm>
            <a:off x="5658557" y="4084637"/>
            <a:ext cx="1528207" cy="685936"/>
            <a:chOff x="5658557" y="4084637"/>
            <a:chExt cx="1528207" cy="685936"/>
          </a:xfrm>
        </p:grpSpPr>
        <p:sp>
          <p:nvSpPr>
            <p:cNvPr id="30" name="Line 1036">
              <a:extLst>
                <a:ext uri="{FF2B5EF4-FFF2-40B4-BE49-F238E27FC236}">
                  <a16:creationId xmlns:a16="http://schemas.microsoft.com/office/drawing/2014/main" id="{810A9B2A-AFCC-1644-86DB-236E6BE401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8849" y="4084637"/>
              <a:ext cx="1297096" cy="10654"/>
            </a:xfrm>
            <a:prstGeom prst="line">
              <a:avLst/>
            </a:prstGeom>
            <a:noFill/>
            <a:ln w="57150">
              <a:solidFill>
                <a:srgbClr val="FF99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1037">
              <a:extLst>
                <a:ext uri="{FF2B5EF4-FFF2-40B4-BE49-F238E27FC236}">
                  <a16:creationId xmlns:a16="http://schemas.microsoft.com/office/drawing/2014/main" id="{210683A7-1238-7943-A937-12159A95F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8557" y="4198621"/>
              <a:ext cx="1528207" cy="571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06363" tIns="42863" rIns="106363" bIns="42863">
              <a:spAutoFit/>
            </a:bodyPr>
            <a:lstStyle>
              <a:lvl1pPr defTabSz="2305050" eaLnBrk="0" hangingPunct="0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768350" defTabSz="2305050" eaLnBrk="0" hangingPunct="0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536700" defTabSz="2305050" eaLnBrk="0" hangingPunct="0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2305050" defTabSz="2305050" eaLnBrk="0" hangingPunct="0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3071813" defTabSz="2305050" eaLnBrk="0" hangingPunct="0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529013" defTabSz="23050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986213" defTabSz="23050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4443413" defTabSz="23050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900613" defTabSz="23050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>
                <a:lnSpc>
                  <a:spcPct val="87000"/>
                </a:lnSpc>
              </a:pPr>
              <a:r>
                <a:rPr lang="en-US" altLang="en-US" sz="1800" baseline="0" dirty="0">
                  <a:latin typeface="Helvetica" pitchFamily="2" charset="0"/>
                </a:rPr>
                <a:t>Applied B1 RF</a:t>
              </a:r>
              <a:r>
                <a:rPr lang="en-US" altLang="en-US" sz="1800" dirty="0">
                  <a:latin typeface="Helvetica" pitchFamily="2" charset="0"/>
                </a:rPr>
                <a:t> </a:t>
              </a:r>
              <a:r>
                <a:rPr lang="en-US" altLang="en-US" sz="1800" baseline="0" dirty="0">
                  <a:latin typeface="Helvetica" pitchFamily="2" charset="0"/>
                </a:rPr>
                <a:t>Field 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BBF5917-3350-0C4D-94EC-A97B26CF288A}"/>
              </a:ext>
            </a:extLst>
          </p:cNvPr>
          <p:cNvGrpSpPr/>
          <p:nvPr/>
        </p:nvGrpSpPr>
        <p:grpSpPr>
          <a:xfrm>
            <a:off x="5669994" y="3011282"/>
            <a:ext cx="1184895" cy="1002695"/>
            <a:chOff x="5669994" y="3011282"/>
            <a:chExt cx="1184895" cy="100269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01F1E2C-85E7-B543-9FE1-188882FCA291}"/>
                </a:ext>
              </a:extLst>
            </p:cNvPr>
            <p:cNvSpPr/>
            <p:nvPr/>
          </p:nvSpPr>
          <p:spPr>
            <a:xfrm>
              <a:off x="5695682" y="3054385"/>
              <a:ext cx="1159207" cy="8889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481C3CB-3781-8C43-A177-CA977ED4CDF6}"/>
                </a:ext>
              </a:extLst>
            </p:cNvPr>
            <p:cNvSpPr txBox="1"/>
            <p:nvPr/>
          </p:nvSpPr>
          <p:spPr>
            <a:xfrm>
              <a:off x="5669994" y="3011282"/>
              <a:ext cx="725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B1(t)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85DCE80-8B78-F540-A04B-3D49E0045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3899" y="3191017"/>
              <a:ext cx="1097280" cy="82296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B223ABA-FF89-E64E-9D9D-CFB221898B91}"/>
              </a:ext>
            </a:extLst>
          </p:cNvPr>
          <p:cNvGrpSpPr/>
          <p:nvPr/>
        </p:nvGrpSpPr>
        <p:grpSpPr>
          <a:xfrm>
            <a:off x="7227561" y="2048902"/>
            <a:ext cx="3648674" cy="4104049"/>
            <a:chOff x="7227561" y="2048902"/>
            <a:chExt cx="3648674" cy="410404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2877EE9-5509-5E45-9DC4-E627FFF976F1}"/>
                </a:ext>
              </a:extLst>
            </p:cNvPr>
            <p:cNvGrpSpPr/>
            <p:nvPr/>
          </p:nvGrpSpPr>
          <p:grpSpPr>
            <a:xfrm>
              <a:off x="7227561" y="2048902"/>
              <a:ext cx="3648674" cy="4104049"/>
              <a:chOff x="7227561" y="2048902"/>
              <a:chExt cx="3648674" cy="410404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225BCE5-1BE2-9B46-9A33-0A6BFF1DE127}"/>
                  </a:ext>
                </a:extLst>
              </p:cNvPr>
              <p:cNvGrpSpPr/>
              <p:nvPr/>
            </p:nvGrpSpPr>
            <p:grpSpPr>
              <a:xfrm>
                <a:off x="7343311" y="2048902"/>
                <a:ext cx="3482691" cy="4071470"/>
                <a:chOff x="6460421" y="2109589"/>
                <a:chExt cx="3482691" cy="4071470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C6F7ECE-1A67-8E46-B5B5-870B262A1360}"/>
                    </a:ext>
                  </a:extLst>
                </p:cNvPr>
                <p:cNvSpPr/>
                <p:nvPr/>
              </p:nvSpPr>
              <p:spPr>
                <a:xfrm>
                  <a:off x="6460421" y="2109589"/>
                  <a:ext cx="3482691" cy="407147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128A4F05-0B42-9E49-B750-AB3F42086A3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055773" y="2497646"/>
                  <a:ext cx="2286000" cy="2847490"/>
                  <a:chOff x="6392179" y="1625730"/>
                  <a:chExt cx="3412302" cy="4250440"/>
                </a:xfrm>
              </p:grpSpPr>
              <p:sp>
                <p:nvSpPr>
                  <p:cNvPr id="20" name="Line 1026">
                    <a:extLst>
                      <a:ext uri="{FF2B5EF4-FFF2-40B4-BE49-F238E27FC236}">
                        <a16:creationId xmlns:a16="http://schemas.microsoft.com/office/drawing/2014/main" id="{BFF7DF49-7A0C-594D-B8B7-C68A7E3493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485842" y="3768526"/>
                    <a:ext cx="3070225" cy="1924050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1" name="Line 1027">
                    <a:extLst>
                      <a:ext uri="{FF2B5EF4-FFF2-40B4-BE49-F238E27FC236}">
                        <a16:creationId xmlns:a16="http://schemas.microsoft.com/office/drawing/2014/main" id="{543EEA4A-0CBA-C24F-83BB-4C737994E3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392179" y="3647876"/>
                    <a:ext cx="3182938" cy="2166937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2" name="Line 1028">
                    <a:extLst>
                      <a:ext uri="{FF2B5EF4-FFF2-40B4-BE49-F238E27FC236}">
                        <a16:creationId xmlns:a16="http://schemas.microsoft.com/office/drawing/2014/main" id="{B02700E9-A09E-A34E-9755-278F35CD0FA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7966215" y="2053582"/>
                    <a:ext cx="16639" cy="3275455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3" name="Rectangle 1029">
                    <a:extLst>
                      <a:ext uri="{FF2B5EF4-FFF2-40B4-BE49-F238E27FC236}">
                        <a16:creationId xmlns:a16="http://schemas.microsoft.com/office/drawing/2014/main" id="{2193069A-22DB-CE47-ABBB-D47BC49334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97317" y="5222676"/>
                    <a:ext cx="407164" cy="48699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06363" tIns="42863" rIns="106363" bIns="42863">
                    <a:spAutoFit/>
                  </a:bodyPr>
                  <a:lstStyle>
                    <a:lvl1pPr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1pPr>
                    <a:lvl2pPr marL="768350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2pPr>
                    <a:lvl3pPr marL="1536700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3pPr>
                    <a:lvl4pPr marL="2305050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4pPr>
                    <a:lvl5pPr marL="3071813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5pPr>
                    <a:lvl6pPr marL="35290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6pPr>
                    <a:lvl7pPr marL="39862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7pPr>
                    <a:lvl8pPr marL="44434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8pPr>
                    <a:lvl9pPr marL="49006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9pPr>
                  </a:lstStyle>
                  <a:p>
                    <a:pPr>
                      <a:lnSpc>
                        <a:spcPct val="85000"/>
                      </a:lnSpc>
                    </a:pPr>
                    <a:r>
                      <a:rPr lang="en-US" altLang="en-US" sz="3000" baseline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Helvetica" pitchFamily="2" charset="0"/>
                      </a:rPr>
                      <a:t>x</a:t>
                    </a:r>
                  </a:p>
                </p:txBody>
              </p:sp>
              <p:sp>
                <p:nvSpPr>
                  <p:cNvPr id="24" name="Rectangle 1030">
                    <a:extLst>
                      <a:ext uri="{FF2B5EF4-FFF2-40B4-BE49-F238E27FC236}">
                        <a16:creationId xmlns:a16="http://schemas.microsoft.com/office/drawing/2014/main" id="{177AD3C0-1A8B-DC40-9C13-BD450F6F61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22704" y="3678038"/>
                    <a:ext cx="407164" cy="48699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06363" tIns="42863" rIns="106363" bIns="42863">
                    <a:spAutoFit/>
                  </a:bodyPr>
                  <a:lstStyle>
                    <a:lvl1pPr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1pPr>
                    <a:lvl2pPr marL="768350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2pPr>
                    <a:lvl3pPr marL="1536700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3pPr>
                    <a:lvl4pPr marL="2305050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4pPr>
                    <a:lvl5pPr marL="3071813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5pPr>
                    <a:lvl6pPr marL="35290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6pPr>
                    <a:lvl7pPr marL="39862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7pPr>
                    <a:lvl8pPr marL="44434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8pPr>
                    <a:lvl9pPr marL="49006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9pPr>
                  </a:lstStyle>
                  <a:p>
                    <a:pPr>
                      <a:lnSpc>
                        <a:spcPct val="85000"/>
                      </a:lnSpc>
                    </a:pPr>
                    <a:r>
                      <a:rPr lang="en-US" altLang="en-US" sz="300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Helvetica" pitchFamily="2" charset="0"/>
                      </a:rPr>
                      <a:t>y</a:t>
                    </a:r>
                  </a:p>
                </p:txBody>
              </p:sp>
              <p:sp>
                <p:nvSpPr>
                  <p:cNvPr id="25" name="Rectangle 1031">
                    <a:extLst>
                      <a:ext uri="{FF2B5EF4-FFF2-40B4-BE49-F238E27FC236}">
                        <a16:creationId xmlns:a16="http://schemas.microsoft.com/office/drawing/2014/main" id="{B171F99A-A7AD-714A-9106-BF2B2DEC3B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982854" y="1625730"/>
                    <a:ext cx="407164" cy="48699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06363" tIns="42863" rIns="106363" bIns="42863">
                    <a:spAutoFit/>
                  </a:bodyPr>
                  <a:lstStyle>
                    <a:lvl1pPr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1pPr>
                    <a:lvl2pPr marL="768350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2pPr>
                    <a:lvl3pPr marL="1536700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3pPr>
                    <a:lvl4pPr marL="2305050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4pPr>
                    <a:lvl5pPr marL="3071813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5pPr>
                    <a:lvl6pPr marL="35290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6pPr>
                    <a:lvl7pPr marL="39862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7pPr>
                    <a:lvl8pPr marL="44434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8pPr>
                    <a:lvl9pPr marL="49006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9pPr>
                  </a:lstStyle>
                  <a:p>
                    <a:pPr>
                      <a:lnSpc>
                        <a:spcPct val="85000"/>
                      </a:lnSpc>
                    </a:pPr>
                    <a:r>
                      <a:rPr lang="en-US" altLang="en-US" sz="300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Helvetica" pitchFamily="2" charset="0"/>
                      </a:rPr>
                      <a:t>z</a:t>
                    </a:r>
                  </a:p>
                </p:txBody>
              </p:sp>
              <p:sp>
                <p:nvSpPr>
                  <p:cNvPr id="26" name="Line 1032">
                    <a:extLst>
                      <a:ext uri="{FF2B5EF4-FFF2-40B4-BE49-F238E27FC236}">
                        <a16:creationId xmlns:a16="http://schemas.microsoft.com/office/drawing/2014/main" id="{2C3E269B-8A7D-DA41-90A2-F4AF164E8D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001903" y="4773413"/>
                    <a:ext cx="1461322" cy="449263"/>
                  </a:xfrm>
                  <a:prstGeom prst="line">
                    <a:avLst/>
                  </a:prstGeom>
                  <a:noFill/>
                  <a:ln w="76200">
                    <a:solidFill>
                      <a:srgbClr val="C13909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pic>
                <p:nvPicPr>
                  <p:cNvPr id="29" name="Picture 1035">
                    <a:extLst>
                      <a:ext uri="{FF2B5EF4-FFF2-40B4-BE49-F238E27FC236}">
                        <a16:creationId xmlns:a16="http://schemas.microsoft.com/office/drawing/2014/main" id="{77BB92DD-1C48-EC42-8172-CA70E6FAD65E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120967" y="3698676"/>
                    <a:ext cx="868362" cy="108108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3" name="Rectangle 1040">
                    <a:extLst>
                      <a:ext uri="{FF2B5EF4-FFF2-40B4-BE49-F238E27FC236}">
                        <a16:creationId xmlns:a16="http://schemas.microsoft.com/office/drawing/2014/main" id="{307169E8-1754-924F-9D62-6A6F329E84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84504" y="5506838"/>
                    <a:ext cx="46038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en-US" baseline="0" dirty="0">
                        <a:solidFill>
                          <a:srgbClr val="C13909"/>
                        </a:solidFill>
                      </a:rPr>
                      <a:t>M</a:t>
                    </a:r>
                    <a:r>
                      <a:rPr lang="en-US" altLang="en-US" baseline="-25000" dirty="0">
                        <a:solidFill>
                          <a:srgbClr val="C13909"/>
                        </a:solidFill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32" name="Text Box 1039">
                <a:extLst>
                  <a:ext uri="{FF2B5EF4-FFF2-40B4-BE49-F238E27FC236}">
                    <a16:creationId xmlns:a16="http://schemas.microsoft.com/office/drawing/2014/main" id="{0EB72298-F9E4-3445-8B27-EC67FF4B91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7561" y="5562020"/>
                <a:ext cx="3648674" cy="5909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</a:pPr>
                <a:r>
                  <a:rPr lang="en-US" altLang="en-US" baseline="0" dirty="0">
                    <a:solidFill>
                      <a:schemeClr val="bg1"/>
                    </a:solidFill>
                  </a:rPr>
                  <a:t>The RF pulse rotates Mo the about applied field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058F074-38C2-AE49-AAF7-B0A91CF6F299}"/>
                </a:ext>
              </a:extLst>
            </p:cNvPr>
            <p:cNvGrpSpPr/>
            <p:nvPr/>
          </p:nvGrpSpPr>
          <p:grpSpPr>
            <a:xfrm>
              <a:off x="9771095" y="3129518"/>
              <a:ext cx="855163" cy="786023"/>
              <a:chOff x="9771095" y="3129518"/>
              <a:chExt cx="855163" cy="786023"/>
            </a:xfrm>
          </p:grpSpPr>
          <p:sp>
            <p:nvSpPr>
              <p:cNvPr id="48" name="Line 1036">
                <a:extLst>
                  <a:ext uri="{FF2B5EF4-FFF2-40B4-BE49-F238E27FC236}">
                    <a16:creationId xmlns:a16="http://schemas.microsoft.com/office/drawing/2014/main" id="{47C90B86-1881-044C-8C7F-B96C7C6965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71095" y="3411746"/>
                <a:ext cx="749813" cy="503795"/>
              </a:xfrm>
              <a:prstGeom prst="line">
                <a:avLst/>
              </a:prstGeom>
              <a:noFill/>
              <a:ln w="57150">
                <a:solidFill>
                  <a:srgbClr val="FF996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75DD81-931D-AD48-8F86-7D0B6ACFF074}"/>
                  </a:ext>
                </a:extLst>
              </p:cNvPr>
              <p:cNvSpPr/>
              <p:nvPr/>
            </p:nvSpPr>
            <p:spPr>
              <a:xfrm>
                <a:off x="10146640" y="3129518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b="1" dirty="0">
                    <a:solidFill>
                      <a:schemeClr val="bg1"/>
                    </a:solidFill>
                    <a:latin typeface="Helvetica" pitchFamily="2" charset="0"/>
                  </a:rPr>
                  <a:t>B1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097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Effect of RF Pulse on Magnetization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35221-743F-734E-BC1F-6160433E1734}"/>
              </a:ext>
            </a:extLst>
          </p:cNvPr>
          <p:cNvSpPr txBox="1"/>
          <p:nvPr/>
        </p:nvSpPr>
        <p:spPr>
          <a:xfrm>
            <a:off x="298794" y="2150806"/>
            <a:ext cx="68832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 selective RF Pulse excites spins in the slice of interest 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Ideally we would like the magnetization from all spins in the selected slice to be tipped at the same flip angle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FE0BFB-DDDB-9047-9700-B8AC731026EC}"/>
              </a:ext>
            </a:extLst>
          </p:cNvPr>
          <p:cNvGrpSpPr/>
          <p:nvPr/>
        </p:nvGrpSpPr>
        <p:grpSpPr>
          <a:xfrm>
            <a:off x="8064044" y="2201065"/>
            <a:ext cx="2885010" cy="2700247"/>
            <a:chOff x="7907681" y="1825447"/>
            <a:chExt cx="2885010" cy="270024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F9BEB34-6DE5-7D4A-BF85-69877CF0844D}"/>
                </a:ext>
              </a:extLst>
            </p:cNvPr>
            <p:cNvGrpSpPr/>
            <p:nvPr/>
          </p:nvGrpSpPr>
          <p:grpSpPr>
            <a:xfrm>
              <a:off x="7907681" y="1825447"/>
              <a:ext cx="2885010" cy="2700247"/>
              <a:chOff x="7261136" y="1607940"/>
              <a:chExt cx="2885010" cy="270024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98510E1-DF92-E14E-BE64-81154BD5BB94}"/>
                  </a:ext>
                </a:extLst>
              </p:cNvPr>
              <p:cNvGrpSpPr/>
              <p:nvPr/>
            </p:nvGrpSpPr>
            <p:grpSpPr>
              <a:xfrm>
                <a:off x="7261136" y="1933299"/>
                <a:ext cx="2885010" cy="2374888"/>
                <a:chOff x="7067172" y="1962824"/>
                <a:chExt cx="2885010" cy="2374888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26C86B9-9A12-7E43-9B9D-7D31E806F705}"/>
                    </a:ext>
                  </a:extLst>
                </p:cNvPr>
                <p:cNvSpPr/>
                <p:nvPr/>
              </p:nvSpPr>
              <p:spPr>
                <a:xfrm>
                  <a:off x="7067172" y="2013352"/>
                  <a:ext cx="2885010" cy="232436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97700CD4-33D8-CA42-8700-1E2420183E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14327" y="3585164"/>
                  <a:ext cx="2294691" cy="12831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FD5B0891-84CD-364D-8FDB-07D45DE1EB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64557" y="2189018"/>
                  <a:ext cx="0" cy="1408977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3C3A534-C8D3-D946-B703-6DC501BEAE6C}"/>
                    </a:ext>
                  </a:extLst>
                </p:cNvPr>
                <p:cNvSpPr/>
                <p:nvPr/>
              </p:nvSpPr>
              <p:spPr>
                <a:xfrm>
                  <a:off x="7998691" y="2604655"/>
                  <a:ext cx="1163782" cy="980509"/>
                </a:xfrm>
                <a:prstGeom prst="rect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CF61CA32-65D8-A04C-8582-1408BD6FCEA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95754" y="3612872"/>
                      <a:ext cx="312586" cy="34567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Δz</m:t>
                                </m:r>
                              </m:num>
                              <m:den>
                                <m:r>
                                  <a:rPr lang="en-US" sz="12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CF61CA32-65D8-A04C-8582-1408BD6FCEA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95754" y="3612872"/>
                      <a:ext cx="312586" cy="34567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3846" r="-7692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D1E63584-11A7-C743-9B8D-441F674463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63888" y="3628875"/>
                      <a:ext cx="197169" cy="34567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Δz</m:t>
                                </m:r>
                              </m:num>
                              <m:den>
                                <m:r>
                                  <a:rPr lang="en-US" sz="12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D1E63584-11A7-C743-9B8D-441F674463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63888" y="3628875"/>
                      <a:ext cx="197169" cy="34567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20000" r="-20000" b="-10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55BB25F9-A171-C942-BE2E-10817FE519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59618" y="3616446"/>
                      <a:ext cx="1494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55BB25F9-A171-C942-BE2E-10817FE519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59618" y="3616446"/>
                      <a:ext cx="149400" cy="24622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7692"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7545BC8-01F1-CD4F-98E7-A11C78F5E173}"/>
                    </a:ext>
                  </a:extLst>
                </p:cNvPr>
                <p:cNvSpPr/>
                <p:nvPr/>
              </p:nvSpPr>
              <p:spPr>
                <a:xfrm>
                  <a:off x="8046885" y="1962824"/>
                  <a:ext cx="960519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Flip angle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A46EA93-2976-DC49-AD47-C4F10626FF32}"/>
                  </a:ext>
                </a:extLst>
              </p:cNvPr>
              <p:cNvSpPr/>
              <p:nvPr/>
            </p:nvSpPr>
            <p:spPr>
              <a:xfrm>
                <a:off x="7708291" y="1607940"/>
                <a:ext cx="21210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Ideal slice profile </a:t>
                </a:r>
                <a:endParaRPr lang="en-US" dirty="0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C2E779A-41E0-574E-820C-C6D09CCAF0FC}"/>
                </a:ext>
              </a:extLst>
            </p:cNvPr>
            <p:cNvSpPr/>
            <p:nvPr/>
          </p:nvSpPr>
          <p:spPr>
            <a:xfrm>
              <a:off x="8791089" y="4156362"/>
              <a:ext cx="14221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Slice position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40ED88A-3273-5040-B0D3-09E458EDA837}"/>
              </a:ext>
            </a:extLst>
          </p:cNvPr>
          <p:cNvSpPr/>
          <p:nvPr/>
        </p:nvSpPr>
        <p:spPr>
          <a:xfrm>
            <a:off x="2283662" y="5271697"/>
            <a:ext cx="7624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Slice profile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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flip angle distribution across slice</a:t>
            </a:r>
          </a:p>
        </p:txBody>
      </p:sp>
    </p:spTree>
    <p:extLst>
      <p:ext uri="{BB962C8B-B14F-4D97-AF65-F5344CB8AC3E}">
        <p14:creationId xmlns:p14="http://schemas.microsoft.com/office/powerpoint/2010/main" val="250655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Effect of RF Pulse on Magnetization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FB5FC0-6922-1145-993D-0949481DDD16}"/>
              </a:ext>
            </a:extLst>
          </p:cNvPr>
          <p:cNvSpPr/>
          <p:nvPr/>
        </p:nvSpPr>
        <p:spPr>
          <a:xfrm>
            <a:off x="2671756" y="2535704"/>
            <a:ext cx="68484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we measure the flip angle distribution across the slice ?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does the RF pulse affect magnetization in the slice of interest ?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13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Effect of RF Pulse on Magnetization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735221-743F-734E-BC1F-6160433E1734}"/>
                  </a:ext>
                </a:extLst>
              </p:cNvPr>
              <p:cNvSpPr txBox="1"/>
              <p:nvPr/>
            </p:nvSpPr>
            <p:spPr>
              <a:xfrm>
                <a:off x="197026" y="1825447"/>
                <a:ext cx="11156773" cy="5210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Bloch Equations: To model effect of B1 field on magnetization </a:t>
                </a: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Assuming no T1, T2 relaxation and RF pulse applied 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direction :</a:t>
                </a: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𝑀</m:t>
                              </m:r>
                            </m:e>
                          </m:acc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𝑑𝑡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ℛ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</m:acc>
                      <m:r>
                        <a:rPr lang="en-US" sz="22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𝑎𝑛𝑑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ℛ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200" b="0" i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Δ</m:t>
                                </m:r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𝜔</m:t>
                                </m:r>
                              </m:e>
                              <m:e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200" b="0" i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Δ</m:t>
                                </m:r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𝜔</m:t>
                                </m:r>
                              </m:e>
                              <m:e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𝛾</m:t>
                                </m:r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𝐵</m:t>
                                </m:r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𝛾</m:t>
                                </m:r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𝐵</m:t>
                                </m:r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; </m:t>
                      </m:r>
                    </m:oMath>
                  </m:oMathPara>
                </a14:m>
                <a:endParaRPr lang="en-US" sz="22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algn="ctr"/>
                <a:endParaRPr lang="en-US" sz="2200" b="0" i="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Δ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𝜔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𝑟𝑓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;</m:t>
                      </m:r>
                    </m:oMath>
                  </m:oMathPara>
                </a14:m>
                <a:endParaRPr lang="en-US" sz="22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algn="ctr"/>
                <a:endParaRPr lang="en-US" sz="22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𝑎𝑛𝑑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𝑥𝑦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/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735221-743F-734E-BC1F-6160433E1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26" y="1825447"/>
                <a:ext cx="11156773" cy="5210785"/>
              </a:xfrm>
              <a:prstGeom prst="rect">
                <a:avLst/>
              </a:prstGeom>
              <a:blipFill>
                <a:blip r:embed="rId3"/>
                <a:stretch>
                  <a:fillRect l="-683" t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957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Effect of RF Pulse on Magnetization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735221-743F-734E-BC1F-6160433E1734}"/>
                  </a:ext>
                </a:extLst>
              </p:cNvPr>
              <p:cNvSpPr txBox="1"/>
              <p:nvPr/>
            </p:nvSpPr>
            <p:spPr>
              <a:xfrm>
                <a:off x="197026" y="1825447"/>
                <a:ext cx="11156773" cy="4371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Can be solved assuming RF frequency is the </a:t>
                </a:r>
                <a:r>
                  <a:rPr lang="en-US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Larmor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frequency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) :</a:t>
                </a: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-US" sz="22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𝑠𝑖𝑛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22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𝑐𝑜𝑠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𝜃</m:t>
                      </m:r>
                    </m:oMath>
                  </m:oMathPara>
                </a14:m>
                <a:endParaRPr lang="en-US" sz="22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2"/>
                <a:endParaRPr lang="en-US" sz="22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2"/>
                <a:r>
                  <a:rPr lang="en-US" sz="2200" dirty="0">
                    <a:cs typeface="Arial" panose="020B0604020202020204" pitchFamily="34" charset="0"/>
                  </a:rPr>
                  <a:t>Where flip angle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e>
                    </m:nary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:endParaRPr lang="en-US" sz="22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2"/>
                <a:r>
                  <a:rPr lang="en-US" sz="2200" b="0" dirty="0">
                    <a:cs typeface="Arial" panose="020B0604020202020204" pitchFamily="34" charset="0"/>
                  </a:rPr>
                  <a:t>Transverse magnetization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𝑥𝑦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𝑠𝑖𝑛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endParaRPr lang="en-US" sz="22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735221-743F-734E-BC1F-6160433E1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26" y="1825447"/>
                <a:ext cx="11156773" cy="4371581"/>
              </a:xfrm>
              <a:prstGeom prst="rect">
                <a:avLst/>
              </a:prstGeom>
              <a:blipFill>
                <a:blip r:embed="rId3"/>
                <a:stretch>
                  <a:fillRect l="-683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543879A-F874-0C4A-AD9E-C55B59CB2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018" y="2812494"/>
            <a:ext cx="1966306" cy="16902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F974C8-E4D4-5F47-94DA-217A203D71A9}"/>
              </a:ext>
            </a:extLst>
          </p:cNvPr>
          <p:cNvSpPr/>
          <p:nvPr/>
        </p:nvSpPr>
        <p:spPr>
          <a:xfrm>
            <a:off x="0" y="6645757"/>
            <a:ext cx="27799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Handbook of MRI Pulse Sequences, Bernstein</a:t>
            </a:r>
          </a:p>
        </p:txBody>
      </p:sp>
    </p:spTree>
    <p:extLst>
      <p:ext uri="{BB962C8B-B14F-4D97-AF65-F5344CB8AC3E}">
        <p14:creationId xmlns:p14="http://schemas.microsoft.com/office/powerpoint/2010/main" val="3006449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Effect of RF Pulse on Magnetization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735221-743F-734E-BC1F-6160433E1734}"/>
                  </a:ext>
                </a:extLst>
              </p:cNvPr>
              <p:cNvSpPr txBox="1"/>
              <p:nvPr/>
            </p:nvSpPr>
            <p:spPr>
              <a:xfrm>
                <a:off x="197026" y="1825447"/>
                <a:ext cx="11156773" cy="3871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Since spins are on resonance only at center of the slice,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≠0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transverse magnetization can be modeled by</a:t>
                </a: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𝑑𝑡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Δ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𝜔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𝑥𝑦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𝐵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Results in the following solution</a:t>
                </a: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p>
                      <m:nary>
                        <m:nary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𝑑𝑡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735221-743F-734E-BC1F-6160433E1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26" y="1825447"/>
                <a:ext cx="11156773" cy="3871253"/>
              </a:xfrm>
              <a:prstGeom prst="rect">
                <a:avLst/>
              </a:prstGeom>
              <a:blipFill>
                <a:blip r:embed="rId3"/>
                <a:stretch>
                  <a:fillRect l="-683" t="-1311" b="-50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441A75-50BC-3049-9174-0C0313FD8542}"/>
                  </a:ext>
                </a:extLst>
              </p:cNvPr>
              <p:cNvSpPr txBox="1"/>
              <p:nvPr/>
            </p:nvSpPr>
            <p:spPr>
              <a:xfrm>
                <a:off x="4812146" y="6282862"/>
                <a:ext cx="4830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Inverse Fourier Transform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𝑴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𝒛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𝑩</m:t>
                    </m:r>
                    <m:r>
                      <a:rPr lang="en-US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441A75-50BC-3049-9174-0C0313FD8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146" y="6282862"/>
                <a:ext cx="4830618" cy="369332"/>
              </a:xfrm>
              <a:prstGeom prst="rect">
                <a:avLst/>
              </a:prstGeom>
              <a:blipFill>
                <a:blip r:embed="rId4"/>
                <a:stretch>
                  <a:fillRect l="-105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5DCF8ABB-6496-B54A-A417-DBC478CBA869}"/>
              </a:ext>
            </a:extLst>
          </p:cNvPr>
          <p:cNvSpPr/>
          <p:nvPr/>
        </p:nvSpPr>
        <p:spPr>
          <a:xfrm rot="5400000">
            <a:off x="6581738" y="4540500"/>
            <a:ext cx="452582" cy="2898562"/>
          </a:xfrm>
          <a:prstGeom prst="rightBrace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57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Effect of RF Pulse on Magnetization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735221-743F-734E-BC1F-6160433E1734}"/>
                  </a:ext>
                </a:extLst>
              </p:cNvPr>
              <p:cNvSpPr txBox="1"/>
              <p:nvPr/>
            </p:nvSpPr>
            <p:spPr>
              <a:xfrm>
                <a:off x="197026" y="1825447"/>
                <a:ext cx="11156773" cy="4579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If the flip angle is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</a:t>
                </a: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p>
                      <m:nary>
                        <m:nary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𝑑𝑡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It can be shown that,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𝑠𝑖𝑛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±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𝑥𝑦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for small angle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; 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200" b="0" i="0" dirty="0">
                    <a:latin typeface="Arial" panose="020B0604020202020204" pitchFamily="34" charset="0"/>
                    <a:cs typeface="Arial" panose="020B0604020202020204" pitchFamily="34" charset="0"/>
                  </a:rPr>
                  <a:t>the flip angle distribution is </a:t>
                </a:r>
              </a:p>
              <a:p>
                <a:pPr lvl="2"/>
                <a:endParaRPr lang="en-US" sz="2200" b="0" i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≈ ±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p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  <m:sSup>
                                    <m:s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𝑑𝑡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735221-743F-734E-BC1F-6160433E1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26" y="1825447"/>
                <a:ext cx="11156773" cy="4579202"/>
              </a:xfrm>
              <a:prstGeom prst="rect">
                <a:avLst/>
              </a:prstGeom>
              <a:blipFill>
                <a:blip r:embed="rId3"/>
                <a:stretch>
                  <a:fillRect l="-683" t="-14722" b="-3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441A75-50BC-3049-9174-0C0313FD8542}"/>
                  </a:ext>
                </a:extLst>
              </p:cNvPr>
              <p:cNvSpPr txBox="1"/>
              <p:nvPr/>
            </p:nvSpPr>
            <p:spPr>
              <a:xfrm>
                <a:off x="3075709" y="6374477"/>
                <a:ext cx="37961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Inverse Fourier Transform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𝑩</m:t>
                    </m:r>
                    <m:r>
                      <a:rPr lang="en-US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441A75-50BC-3049-9174-0C0313FD8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6374477"/>
                <a:ext cx="3796145" cy="369332"/>
              </a:xfrm>
              <a:prstGeom prst="rect">
                <a:avLst/>
              </a:prstGeom>
              <a:blipFill>
                <a:blip r:embed="rId4"/>
                <a:stretch>
                  <a:fillRect l="-100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5DCF8ABB-6496-B54A-A417-DBC478CBA869}"/>
              </a:ext>
            </a:extLst>
          </p:cNvPr>
          <p:cNvSpPr/>
          <p:nvPr/>
        </p:nvSpPr>
        <p:spPr>
          <a:xfrm rot="5400000">
            <a:off x="4501781" y="4760511"/>
            <a:ext cx="452582" cy="2898562"/>
          </a:xfrm>
          <a:prstGeom prst="rightBrace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63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Pulse Slice Profile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31F27-6FF1-7948-A579-741A577F21C2}"/>
              </a:ext>
            </a:extLst>
          </p:cNvPr>
          <p:cNvSpPr txBox="1"/>
          <p:nvPr/>
        </p:nvSpPr>
        <p:spPr>
          <a:xfrm>
            <a:off x="1066740" y="2028375"/>
            <a:ext cx="98713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Small tip angle approximation: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Slice profile is approximately equal to inverse Fourier transform of RF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B4C42-65A3-7F47-84A7-CF262DD2E83C}"/>
              </a:ext>
            </a:extLst>
          </p:cNvPr>
          <p:cNvSpPr txBox="1"/>
          <p:nvPr/>
        </p:nvSpPr>
        <p:spPr>
          <a:xfrm>
            <a:off x="1832292" y="4767275"/>
            <a:ext cx="2627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Fourier Transform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D25D47-2FD4-044A-ABD2-A8B2A9D5C4FD}"/>
              </a:ext>
            </a:extLst>
          </p:cNvPr>
          <p:cNvGrpSpPr/>
          <p:nvPr/>
        </p:nvGrpSpPr>
        <p:grpSpPr>
          <a:xfrm>
            <a:off x="4870179" y="4347038"/>
            <a:ext cx="4479637" cy="1776412"/>
            <a:chOff x="4359564" y="4747491"/>
            <a:chExt cx="4378036" cy="17733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8B2609-F30D-A44A-9C73-F987412A08CB}"/>
                </a:ext>
              </a:extLst>
            </p:cNvPr>
            <p:cNvSpPr/>
            <p:nvPr/>
          </p:nvSpPr>
          <p:spPr>
            <a:xfrm>
              <a:off x="4359564" y="4747491"/>
              <a:ext cx="4378036" cy="17733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A9646A-91EB-0144-9FE9-5046F6C8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0400" y="4859482"/>
              <a:ext cx="4267200" cy="15494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BD13DFE-222C-7B46-B12A-9EA5C9F9F6BF}"/>
              </a:ext>
            </a:extLst>
          </p:cNvPr>
          <p:cNvSpPr/>
          <p:nvPr/>
        </p:nvSpPr>
        <p:spPr>
          <a:xfrm>
            <a:off x="6682042" y="1998309"/>
            <a:ext cx="48463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Slice profile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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flip angle distribution across slice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17B757-369D-8C45-AB83-F99A31746DEF}"/>
              </a:ext>
            </a:extLst>
          </p:cNvPr>
          <p:cNvSpPr/>
          <p:nvPr/>
        </p:nvSpPr>
        <p:spPr>
          <a:xfrm>
            <a:off x="0" y="6396335"/>
            <a:ext cx="2706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www.chem.purdue.edu</a:t>
            </a:r>
            <a:r>
              <a:rPr lang="en-US" sz="1200" dirty="0"/>
              <a:t>/courses/chm621/text/</a:t>
            </a:r>
            <a:r>
              <a:rPr lang="en-US" sz="1200" dirty="0" err="1"/>
              <a:t>ft</a:t>
            </a:r>
            <a:r>
              <a:rPr lang="en-US" sz="1200" dirty="0"/>
              <a:t>/</a:t>
            </a:r>
            <a:r>
              <a:rPr lang="en-US" sz="1200" dirty="0" err="1"/>
              <a:t>basiset</a:t>
            </a:r>
            <a:r>
              <a:rPr lang="en-US" sz="1200" dirty="0"/>
              <a:t>/</a:t>
            </a:r>
            <a:r>
              <a:rPr lang="en-US" sz="1200" dirty="0" err="1"/>
              <a:t>rect</a:t>
            </a:r>
            <a:r>
              <a:rPr lang="en-US" sz="1200" dirty="0"/>
              <a:t>/</a:t>
            </a:r>
            <a:r>
              <a:rPr lang="en-US" sz="1200" dirty="0" err="1"/>
              <a:t>rect.htm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353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2" grpId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Pulse Slice Profile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231F27-6FF1-7948-A579-741A577F21C2}"/>
                  </a:ext>
                </a:extLst>
              </p:cNvPr>
              <p:cNvSpPr txBox="1"/>
              <p:nvPr/>
            </p:nvSpPr>
            <p:spPr>
              <a:xfrm>
                <a:off x="1066739" y="2028375"/>
                <a:ext cx="9825037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Small tip angle approximation: </a:t>
                </a: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Slice profile is approximately equal to inverse Fourier transform of RF pulse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Valid for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30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, breaks down for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90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231F27-6FF1-7948-A579-741A577F2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39" y="2028375"/>
                <a:ext cx="9825037" cy="2462213"/>
              </a:xfrm>
              <a:prstGeom prst="rect">
                <a:avLst/>
              </a:prstGeom>
              <a:blipFill>
                <a:blip r:embed="rId2"/>
                <a:stretch>
                  <a:fillRect l="-904" t="-1538" r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BD13DFE-222C-7B46-B12A-9EA5C9F9F6BF}"/>
              </a:ext>
            </a:extLst>
          </p:cNvPr>
          <p:cNvSpPr/>
          <p:nvPr/>
        </p:nvSpPr>
        <p:spPr>
          <a:xfrm>
            <a:off x="6682042" y="1998309"/>
            <a:ext cx="48463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Slice profile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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flip angle distribution across slice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5500A8-559F-5B40-8412-DC826F3B0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84262"/>
            <a:ext cx="4024576" cy="2830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8C7FA1-22EC-E348-95AE-936C4AC55076}"/>
              </a:ext>
            </a:extLst>
          </p:cNvPr>
          <p:cNvSpPr/>
          <p:nvPr/>
        </p:nvSpPr>
        <p:spPr>
          <a:xfrm>
            <a:off x="0" y="6645757"/>
            <a:ext cx="27799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Handbook of MRI Pulse Sequences, Bernstein</a:t>
            </a:r>
          </a:p>
        </p:txBody>
      </p:sp>
    </p:spTree>
    <p:extLst>
      <p:ext uri="{BB962C8B-B14F-4D97-AF65-F5344CB8AC3E}">
        <p14:creationId xmlns:p14="http://schemas.microsoft.com/office/powerpoint/2010/main" val="387240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Pulse Slice Profile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231F27-6FF1-7948-A579-741A577F21C2}"/>
                  </a:ext>
                </a:extLst>
              </p:cNvPr>
              <p:cNvSpPr txBox="1"/>
              <p:nvPr/>
            </p:nvSpPr>
            <p:spPr>
              <a:xfrm>
                <a:off x="1066739" y="2028375"/>
                <a:ext cx="9825037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Small tip angle approximation: </a:t>
                </a: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Slice profile is approximately equal to inverse Fourier transform of RF pulse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Valid for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30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, breaks down for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90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231F27-6FF1-7948-A579-741A577F2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39" y="2028375"/>
                <a:ext cx="9825037" cy="2462213"/>
              </a:xfrm>
              <a:prstGeom prst="rect">
                <a:avLst/>
              </a:prstGeom>
              <a:blipFill>
                <a:blip r:embed="rId2"/>
                <a:stretch>
                  <a:fillRect l="-904" t="-1538" r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BD13DFE-222C-7B46-B12A-9EA5C9F9F6BF}"/>
              </a:ext>
            </a:extLst>
          </p:cNvPr>
          <p:cNvSpPr/>
          <p:nvPr/>
        </p:nvSpPr>
        <p:spPr>
          <a:xfrm>
            <a:off x="6682042" y="1998309"/>
            <a:ext cx="48463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Slice profile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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flip angle distribution across slice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5500A8-559F-5B40-8412-DC826F3B0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84262"/>
            <a:ext cx="4024576" cy="2830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8C7FA1-22EC-E348-95AE-936C4AC55076}"/>
              </a:ext>
            </a:extLst>
          </p:cNvPr>
          <p:cNvSpPr/>
          <p:nvPr/>
        </p:nvSpPr>
        <p:spPr>
          <a:xfrm>
            <a:off x="0" y="6645757"/>
            <a:ext cx="27799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Handbook of MRI Pulse Sequences, Bernstein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998A0D-ED63-8C4D-B623-65B54CE2621F}"/>
              </a:ext>
            </a:extLst>
          </p:cNvPr>
          <p:cNvSpPr/>
          <p:nvPr/>
        </p:nvSpPr>
        <p:spPr>
          <a:xfrm>
            <a:off x="1066739" y="4828275"/>
            <a:ext cx="41977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Calculate the slice profile by solving the Bloch equations !</a:t>
            </a:r>
          </a:p>
        </p:txBody>
      </p:sp>
    </p:spTree>
    <p:extLst>
      <p:ext uri="{BB962C8B-B14F-4D97-AF65-F5344CB8AC3E}">
        <p14:creationId xmlns:p14="http://schemas.microsoft.com/office/powerpoint/2010/main" val="227323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B1 Field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B2E1EF-0020-6B4E-A621-0F3E9F7A2499}"/>
              </a:ext>
            </a:extLst>
          </p:cNvPr>
          <p:cNvSpPr txBox="1"/>
          <p:nvPr/>
        </p:nvSpPr>
        <p:spPr>
          <a:xfrm>
            <a:off x="1222778" y="2160579"/>
            <a:ext cx="56320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B1 field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a time varying radio frequency field at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Larmor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frequency and perpendicular to B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324E89C-9D63-2B48-B91D-15D1FCB27CD0}"/>
              </a:ext>
            </a:extLst>
          </p:cNvPr>
          <p:cNvGrpSpPr/>
          <p:nvPr/>
        </p:nvGrpSpPr>
        <p:grpSpPr>
          <a:xfrm>
            <a:off x="7536025" y="1782422"/>
            <a:ext cx="3817775" cy="2499265"/>
            <a:chOff x="7536025" y="1782422"/>
            <a:chExt cx="3817775" cy="2499265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EFD5866-B974-5949-BDCC-B713710C6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6025" y="1782422"/>
              <a:ext cx="1877786" cy="210312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31B02F2-1741-F149-823A-07F73194B332}"/>
                </a:ext>
              </a:extLst>
            </p:cNvPr>
            <p:cNvGrpSpPr/>
            <p:nvPr/>
          </p:nvGrpSpPr>
          <p:grpSpPr>
            <a:xfrm>
              <a:off x="7720947" y="3881577"/>
              <a:ext cx="1997714" cy="400110"/>
              <a:chOff x="8009681" y="4719186"/>
              <a:chExt cx="1997714" cy="400110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0D7A1E1D-96FC-E043-A622-BFF717B8FD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9681" y="4919241"/>
                <a:ext cx="1532522" cy="0"/>
              </a:xfrm>
              <a:prstGeom prst="straightConnector1">
                <a:avLst/>
              </a:prstGeom>
              <a:ln w="762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415C586-EAF4-A14E-8EC9-F1D43EBA4E4B}"/>
                  </a:ext>
                </a:extLst>
              </p:cNvPr>
              <p:cNvSpPr/>
              <p:nvPr/>
            </p:nvSpPr>
            <p:spPr>
              <a:xfrm>
                <a:off x="9542203" y="4719186"/>
                <a:ext cx="46519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2000" b="1" baseline="-250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en-US" sz="2000" b="1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E7B67FB-926D-1443-A722-FA74DD75B917}"/>
                </a:ext>
              </a:extLst>
            </p:cNvPr>
            <p:cNvSpPr/>
            <p:nvPr/>
          </p:nvSpPr>
          <p:spPr>
            <a:xfrm>
              <a:off x="9369567" y="2698620"/>
              <a:ext cx="198423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Alternating current at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Larmor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frequency</a:t>
              </a:r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4B3E0BA-ADA6-3847-80FE-C7BD75C0CB8A}"/>
              </a:ext>
            </a:extLst>
          </p:cNvPr>
          <p:cNvGrpSpPr>
            <a:grpSpLocks noChangeAspect="1"/>
          </p:cNvGrpSpPr>
          <p:nvPr/>
        </p:nvGrpSpPr>
        <p:grpSpPr>
          <a:xfrm>
            <a:off x="1371118" y="4187495"/>
            <a:ext cx="5760720" cy="2425931"/>
            <a:chOff x="2412997" y="2028024"/>
            <a:chExt cx="6834577" cy="287815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F02F53E-1A1C-2A46-9148-5EEDE45DF2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12997" y="2139775"/>
              <a:ext cx="3037686" cy="2654650"/>
              <a:chOff x="7572739" y="1576288"/>
              <a:chExt cx="3978600" cy="3476919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327A962E-CAEB-7F4F-BEE4-6D0A564D7F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72739" y="2060019"/>
                <a:ext cx="3978600" cy="2993188"/>
              </a:xfrm>
              <a:prstGeom prst="rect">
                <a:avLst/>
              </a:prstGeom>
            </p:spPr>
          </p:pic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8B30A45-F8BA-A14B-8BF3-F1A5A53D9034}"/>
                  </a:ext>
                </a:extLst>
              </p:cNvPr>
              <p:cNvSpPr/>
              <p:nvPr/>
            </p:nvSpPr>
            <p:spPr>
              <a:xfrm>
                <a:off x="8187113" y="1576288"/>
                <a:ext cx="2924627" cy="5260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Birdcage RF Coil</a:t>
                </a:r>
                <a:endParaRPr lang="en-US" sz="1600" dirty="0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C41363F-4FE0-C747-9074-24D24D32505E}"/>
                </a:ext>
              </a:extLst>
            </p:cNvPr>
            <p:cNvGrpSpPr/>
            <p:nvPr/>
          </p:nvGrpSpPr>
          <p:grpSpPr>
            <a:xfrm>
              <a:off x="6481434" y="2028024"/>
              <a:ext cx="2766140" cy="2878151"/>
              <a:chOff x="7598376" y="3824899"/>
              <a:chExt cx="2766140" cy="2878151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61DC6129-E820-F243-8A15-5E84B20D7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8376" y="4171081"/>
                <a:ext cx="2766140" cy="2531969"/>
              </a:xfrm>
              <a:prstGeom prst="rect">
                <a:avLst/>
              </a:prstGeom>
            </p:spPr>
          </p:pic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9F46CBD-AA75-5849-A8D2-0B03C016E8EC}"/>
                  </a:ext>
                </a:extLst>
              </p:cNvPr>
              <p:cNvSpPr/>
              <p:nvPr/>
            </p:nvSpPr>
            <p:spPr>
              <a:xfrm>
                <a:off x="8478052" y="3824899"/>
                <a:ext cx="1207662" cy="401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B1 field</a:t>
                </a:r>
                <a:endParaRPr lang="en-US" sz="1600" dirty="0"/>
              </a:p>
            </p:txBody>
          </p:sp>
        </p:grpSp>
        <p:sp>
          <p:nvSpPr>
            <p:cNvPr id="69" name="Right Arrow 68">
              <a:extLst>
                <a:ext uri="{FF2B5EF4-FFF2-40B4-BE49-F238E27FC236}">
                  <a16:creationId xmlns:a16="http://schemas.microsoft.com/office/drawing/2014/main" id="{A4FF68DD-D464-9A4B-A547-F307CA888A03}"/>
                </a:ext>
              </a:extLst>
            </p:cNvPr>
            <p:cNvSpPr/>
            <p:nvPr/>
          </p:nvSpPr>
          <p:spPr>
            <a:xfrm>
              <a:off x="5653557" y="3467100"/>
              <a:ext cx="740780" cy="532435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62E4FE73-AA2A-DB4F-B6A7-B7D16AFE37E8}"/>
              </a:ext>
            </a:extLst>
          </p:cNvPr>
          <p:cNvSpPr/>
          <p:nvPr/>
        </p:nvSpPr>
        <p:spPr>
          <a:xfrm>
            <a:off x="9595412" y="6519234"/>
            <a:ext cx="2320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mriquestions.com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4490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B1 Field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B2E1EF-0020-6B4E-A621-0F3E9F7A2499}"/>
              </a:ext>
            </a:extLst>
          </p:cNvPr>
          <p:cNvSpPr txBox="1"/>
          <p:nvPr/>
        </p:nvSpPr>
        <p:spPr>
          <a:xfrm>
            <a:off x="138900" y="1574952"/>
            <a:ext cx="4097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B1 field generation: </a:t>
            </a:r>
            <a:endParaRPr lang="en-US" sz="2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50819A-6AD4-C246-B045-0EC8AD930BD2}"/>
              </a:ext>
            </a:extLst>
          </p:cNvPr>
          <p:cNvSpPr/>
          <p:nvPr/>
        </p:nvSpPr>
        <p:spPr>
          <a:xfrm>
            <a:off x="277119" y="2720418"/>
            <a:ext cx="2673752" cy="11690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Frequency synthesizer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(generate carrier wave at </a:t>
            </a:r>
            <a:r>
              <a:rPr lang="en-US" dirty="0" err="1">
                <a:solidFill>
                  <a:schemeClr val="bg1"/>
                </a:solidFill>
              </a:rPr>
              <a:t>Larmor</a:t>
            </a:r>
            <a:r>
              <a:rPr lang="en-US" dirty="0">
                <a:solidFill>
                  <a:schemeClr val="bg1"/>
                </a:solidFill>
              </a:rPr>
              <a:t> frequency)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8B89B0-A60D-4A4D-B0CB-59A2058022EE}"/>
              </a:ext>
            </a:extLst>
          </p:cNvPr>
          <p:cNvSpPr/>
          <p:nvPr/>
        </p:nvSpPr>
        <p:spPr>
          <a:xfrm>
            <a:off x="3728303" y="2729862"/>
            <a:ext cx="3030638" cy="11690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Pulse Modulator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(use short RF pulses to modulate the carrier wave) 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2C18109-158F-174D-BB36-BF771F7BC663}"/>
              </a:ext>
            </a:extLst>
          </p:cNvPr>
          <p:cNvSpPr/>
          <p:nvPr/>
        </p:nvSpPr>
        <p:spPr>
          <a:xfrm>
            <a:off x="3078192" y="3158126"/>
            <a:ext cx="522790" cy="312516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9D1AC54-927C-0E46-83D4-CBA1BCF0CFE4}"/>
              </a:ext>
            </a:extLst>
          </p:cNvPr>
          <p:cNvSpPr/>
          <p:nvPr/>
        </p:nvSpPr>
        <p:spPr>
          <a:xfrm>
            <a:off x="7061810" y="3158126"/>
            <a:ext cx="522790" cy="312516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A7D67C-DC31-854D-A2AB-C941FEA1C7C0}"/>
              </a:ext>
            </a:extLst>
          </p:cNvPr>
          <p:cNvSpPr/>
          <p:nvPr/>
        </p:nvSpPr>
        <p:spPr>
          <a:xfrm>
            <a:off x="7769797" y="2729862"/>
            <a:ext cx="3030638" cy="11690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Power Amplifier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(control peak B1 field amplitude and flip angle)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9F27AC-5D5D-314F-A41D-80CEDD279E7A}"/>
              </a:ext>
            </a:extLst>
          </p:cNvPr>
          <p:cNvSpPr/>
          <p:nvPr/>
        </p:nvSpPr>
        <p:spPr>
          <a:xfrm>
            <a:off x="8801874" y="4641794"/>
            <a:ext cx="3030638" cy="11690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Transmit Coil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(quadrature or circularly polarized to generate field) 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F05D9F9-F118-894F-94AE-0EB8A30F1D3E}"/>
              </a:ext>
            </a:extLst>
          </p:cNvPr>
          <p:cNvSpPr/>
          <p:nvPr/>
        </p:nvSpPr>
        <p:spPr>
          <a:xfrm rot="5400000">
            <a:off x="9920759" y="4108394"/>
            <a:ext cx="522790" cy="312516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9A2F7F-D86F-9C46-91BD-34B47FBBB24C}"/>
              </a:ext>
            </a:extLst>
          </p:cNvPr>
          <p:cNvSpPr/>
          <p:nvPr/>
        </p:nvSpPr>
        <p:spPr>
          <a:xfrm>
            <a:off x="9645092" y="6475209"/>
            <a:ext cx="2320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mriquestions.com</a:t>
            </a:r>
            <a:r>
              <a:rPr lang="en-US" sz="1600" dirty="0"/>
              <a:t>/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67895B-62A6-0F41-B5FA-424C5442DD91}"/>
              </a:ext>
            </a:extLst>
          </p:cNvPr>
          <p:cNvGrpSpPr/>
          <p:nvPr/>
        </p:nvGrpSpPr>
        <p:grpSpPr>
          <a:xfrm>
            <a:off x="547421" y="4326303"/>
            <a:ext cx="2222916" cy="2004686"/>
            <a:chOff x="680636" y="3994608"/>
            <a:chExt cx="2222916" cy="20046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5A4CFF-E2DB-0A4C-A76E-E35DAA15E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935" y="3994608"/>
              <a:ext cx="1985298" cy="148453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75204AC-A14E-7A49-B071-E93863D1F454}"/>
                </a:ext>
              </a:extLst>
            </p:cNvPr>
            <p:cNvSpPr/>
            <p:nvPr/>
          </p:nvSpPr>
          <p:spPr>
            <a:xfrm>
              <a:off x="680636" y="5476074"/>
              <a:ext cx="222291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Sinusoidal carrier wave at </a:t>
              </a:r>
            </a:p>
            <a:p>
              <a:r>
                <a:rPr lang="en-US" sz="1400" dirty="0" err="1"/>
                <a:t>Larmor</a:t>
              </a:r>
              <a:r>
                <a:rPr lang="en-US" sz="1400" dirty="0"/>
                <a:t> frequency &gt;~48MHz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B4E6A92-76A6-864D-8D29-A67A22441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871" y="1894382"/>
            <a:ext cx="1079499" cy="78916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B7628C2-E578-2444-8AB6-A8141083348F}"/>
              </a:ext>
            </a:extLst>
          </p:cNvPr>
          <p:cNvGrpSpPr/>
          <p:nvPr/>
        </p:nvGrpSpPr>
        <p:grpSpPr>
          <a:xfrm>
            <a:off x="3984211" y="4121481"/>
            <a:ext cx="4132416" cy="2122895"/>
            <a:chOff x="3845311" y="4121481"/>
            <a:chExt cx="4132416" cy="21228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CD36B2D-08A2-C24B-9D51-2300B86264E0}"/>
                </a:ext>
              </a:extLst>
            </p:cNvPr>
            <p:cNvGrpSpPr/>
            <p:nvPr/>
          </p:nvGrpSpPr>
          <p:grpSpPr>
            <a:xfrm>
              <a:off x="3845311" y="4121481"/>
              <a:ext cx="2518821" cy="2122895"/>
              <a:chOff x="3845311" y="4121481"/>
              <a:chExt cx="2518821" cy="212289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F7EFCA-B6E8-C240-9893-A0945EC21E6C}"/>
                  </a:ext>
                </a:extLst>
              </p:cNvPr>
              <p:cNvSpPr/>
              <p:nvPr/>
            </p:nvSpPr>
            <p:spPr>
              <a:xfrm>
                <a:off x="3845311" y="5721156"/>
                <a:ext cx="251882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Carrier frequency modulated by a low frequency </a:t>
                </a:r>
                <a:r>
                  <a:rPr lang="en-US" sz="1400" dirty="0" err="1"/>
                  <a:t>sinc</a:t>
                </a:r>
                <a:r>
                  <a:rPr lang="en-US" sz="1400" dirty="0"/>
                  <a:t> RF ~kHz 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24AAE25-E132-B946-9855-311F085F10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585" r="11136"/>
              <a:stretch/>
            </p:blipFill>
            <p:spPr>
              <a:xfrm>
                <a:off x="4236334" y="4121481"/>
                <a:ext cx="1701479" cy="1611274"/>
              </a:xfrm>
              <a:prstGeom prst="rect">
                <a:avLst/>
              </a:prstGeom>
            </p:spPr>
          </p:pic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9BC0602-8ED4-2A40-A78D-710BEEE4F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4171" y="4326303"/>
              <a:ext cx="800597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9AC987-0CA8-A64B-AD91-ED128CC08078}"/>
                </a:ext>
              </a:extLst>
            </p:cNvPr>
            <p:cNvSpPr txBox="1"/>
            <p:nvPr/>
          </p:nvSpPr>
          <p:spPr>
            <a:xfrm>
              <a:off x="6006173" y="4172414"/>
              <a:ext cx="19715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C000"/>
                  </a:solidFill>
                </a:rPr>
                <a:t>RF Envelope B1(t)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64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" grpId="0" animBg="1"/>
      <p:bldP spid="11" grpId="0" animBg="1"/>
      <p:bldP spid="5" grpId="0" animBg="1"/>
      <p:bldP spid="13" grpId="0" animBg="1"/>
      <p:bldP spid="14" grpId="0" animBg="1"/>
      <p:bldP spid="15" grpId="0" animBg="1"/>
      <p:bldP spid="16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B1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DB2E1EF-0020-6B4E-A621-0F3E9F7A2499}"/>
                  </a:ext>
                </a:extLst>
              </p:cNvPr>
              <p:cNvSpPr txBox="1"/>
              <p:nvPr/>
            </p:nvSpPr>
            <p:spPr>
              <a:xfrm>
                <a:off x="563200" y="1910078"/>
                <a:ext cx="5868365" cy="4055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 circularly polarized B1 field at carrier frequency is represented in the laboratory frame: </a:t>
                </a: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𝐵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𝐵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sin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 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Transforming to the rotating frame and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as the angular rotating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𝐵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𝐵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𝐵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rotating frame demodulates the RF oscillations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into the envelope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DB2E1EF-0020-6B4E-A621-0F3E9F7A2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00" y="1910078"/>
                <a:ext cx="5868365" cy="4055149"/>
              </a:xfrm>
              <a:prstGeom prst="rect">
                <a:avLst/>
              </a:prstGeom>
              <a:blipFill>
                <a:blip r:embed="rId2"/>
                <a:stretch>
                  <a:fillRect l="-648" t="-312" b="-1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960EBAE-DFD6-B54A-A7B6-9FFDCBE9B8F2}"/>
              </a:ext>
            </a:extLst>
          </p:cNvPr>
          <p:cNvSpPr/>
          <p:nvPr/>
        </p:nvSpPr>
        <p:spPr>
          <a:xfrm>
            <a:off x="0" y="6389357"/>
            <a:ext cx="34973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Handbook of MRI Pulse Sequences, Bernstein</a:t>
            </a:r>
          </a:p>
          <a:p>
            <a:r>
              <a:rPr lang="en-US" sz="1400" dirty="0"/>
              <a:t>http://</a:t>
            </a:r>
            <a:r>
              <a:rPr lang="en-US" sz="1400" dirty="0" err="1"/>
              <a:t>mriquestions.com</a:t>
            </a:r>
            <a:endParaRPr lang="en-US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8E17CA-EA9C-8F42-9750-0B35D72EF83E}"/>
              </a:ext>
            </a:extLst>
          </p:cNvPr>
          <p:cNvGrpSpPr/>
          <p:nvPr/>
        </p:nvGrpSpPr>
        <p:grpSpPr>
          <a:xfrm>
            <a:off x="6897668" y="2138432"/>
            <a:ext cx="2367666" cy="2469494"/>
            <a:chOff x="6897668" y="2138432"/>
            <a:chExt cx="2367666" cy="24694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6A2216-5F85-EE45-BE56-4203290048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9817"/>
            <a:stretch/>
          </p:blipFill>
          <p:spPr>
            <a:xfrm>
              <a:off x="6897668" y="2138432"/>
              <a:ext cx="2367666" cy="210016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6FAEE2-46CC-FF4B-A0B0-225CDCB48499}"/>
                </a:ext>
              </a:extLst>
            </p:cNvPr>
            <p:cNvSpPr/>
            <p:nvPr/>
          </p:nvSpPr>
          <p:spPr>
            <a:xfrm>
              <a:off x="7323776" y="4238594"/>
              <a:ext cx="19415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Laboratory frame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24841E4-858F-BA43-B7DE-EB3C2937E868}"/>
              </a:ext>
            </a:extLst>
          </p:cNvPr>
          <p:cNvGrpSpPr/>
          <p:nvPr/>
        </p:nvGrpSpPr>
        <p:grpSpPr>
          <a:xfrm>
            <a:off x="7091676" y="4744280"/>
            <a:ext cx="4771907" cy="1963808"/>
            <a:chOff x="7091676" y="4744280"/>
            <a:chExt cx="4771907" cy="19638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08B1B8-0C30-564B-B848-FA8B21A4914D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1676" y="4748476"/>
              <a:ext cx="2220557" cy="195961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C63761-1AF5-F04F-878A-88D72279C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36797" y="4744280"/>
              <a:ext cx="2326786" cy="1941412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5C3C57-D67F-BC48-8D21-406B278299A2}"/>
              </a:ext>
            </a:extLst>
          </p:cNvPr>
          <p:cNvGrpSpPr/>
          <p:nvPr/>
        </p:nvGrpSpPr>
        <p:grpSpPr>
          <a:xfrm>
            <a:off x="9402437" y="2138432"/>
            <a:ext cx="2502906" cy="2469494"/>
            <a:chOff x="9402437" y="2138432"/>
            <a:chExt cx="2502906" cy="246949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B52A39-579F-F746-88ED-949E9A194DCC}"/>
                </a:ext>
              </a:extLst>
            </p:cNvPr>
            <p:cNvSpPr/>
            <p:nvPr/>
          </p:nvSpPr>
          <p:spPr>
            <a:xfrm>
              <a:off x="9691442" y="4238594"/>
              <a:ext cx="16979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Rotating frame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D1817EC-50B2-214B-9DE1-ED40F2F5D7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952"/>
            <a:stretch/>
          </p:blipFill>
          <p:spPr>
            <a:xfrm>
              <a:off x="9402437" y="2138432"/>
              <a:ext cx="2502906" cy="2100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417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B2E1EF-0020-6B4E-A621-0F3E9F7A2499}"/>
              </a:ext>
            </a:extLst>
          </p:cNvPr>
          <p:cNvSpPr txBox="1"/>
          <p:nvPr/>
        </p:nvSpPr>
        <p:spPr>
          <a:xfrm>
            <a:off x="930798" y="2126796"/>
            <a:ext cx="63612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would like to understand: 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Properties of the RF pulse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Effect of RF on magnetization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Design efficient RF pulses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9251DDE-1CC8-AE49-B212-7B09E1299A6C}"/>
              </a:ext>
            </a:extLst>
          </p:cNvPr>
          <p:cNvGrpSpPr/>
          <p:nvPr/>
        </p:nvGrpSpPr>
        <p:grpSpPr>
          <a:xfrm>
            <a:off x="7292051" y="2022623"/>
            <a:ext cx="2883170" cy="4024675"/>
            <a:chOff x="7292051" y="2022623"/>
            <a:chExt cx="2883170" cy="402467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9961D9-74B9-D443-8FF5-C043315D4A9A}"/>
                </a:ext>
              </a:extLst>
            </p:cNvPr>
            <p:cNvSpPr/>
            <p:nvPr/>
          </p:nvSpPr>
          <p:spPr>
            <a:xfrm>
              <a:off x="7292051" y="2022623"/>
              <a:ext cx="2833970" cy="4019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76B807-6B0D-9C42-9F5F-0E5C80E881FA}"/>
                </a:ext>
              </a:extLst>
            </p:cNvPr>
            <p:cNvGrpSpPr/>
            <p:nvPr/>
          </p:nvGrpSpPr>
          <p:grpSpPr>
            <a:xfrm>
              <a:off x="7292051" y="2022623"/>
              <a:ext cx="2883170" cy="3889091"/>
              <a:chOff x="6991109" y="1516284"/>
              <a:chExt cx="3579792" cy="534171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F725B9-4398-454D-836F-C94DFABA3BEC}"/>
                  </a:ext>
                </a:extLst>
              </p:cNvPr>
              <p:cNvSpPr/>
              <p:nvPr/>
            </p:nvSpPr>
            <p:spPr>
              <a:xfrm>
                <a:off x="6991109" y="1516284"/>
                <a:ext cx="3518704" cy="534171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20977D0-3E77-BB42-A316-AE46C62C7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14901" y="4190999"/>
                <a:ext cx="3556000" cy="266700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3AF5B70F-385D-3043-BC1D-3ADE826E4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4901" y="1524000"/>
                <a:ext cx="3556000" cy="26670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190A3E5-8A56-8140-89AE-64C90054BAD6}"/>
                    </a:ext>
                  </a:extLst>
                </p:cNvPr>
                <p:cNvSpPr txBox="1"/>
                <p:nvPr/>
              </p:nvSpPr>
              <p:spPr>
                <a:xfrm>
                  <a:off x="8452022" y="5793382"/>
                  <a:ext cx="888747" cy="253916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>
                      <a:solidFill>
                        <a:schemeClr val="bg1"/>
                      </a:solidFill>
                    </a:rPr>
                    <a:t>time </a:t>
                  </a:r>
                  <a14:m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0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190A3E5-8A56-8140-89AE-64C90054B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2022" y="5793382"/>
                  <a:ext cx="888747" cy="253916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8019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Flip Angle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B2E1EF-0020-6B4E-A621-0F3E9F7A2499}"/>
              </a:ext>
            </a:extLst>
          </p:cNvPr>
          <p:cNvSpPr txBox="1"/>
          <p:nvPr/>
        </p:nvSpPr>
        <p:spPr>
          <a:xfrm>
            <a:off x="264287" y="1985808"/>
            <a:ext cx="6194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Magnetization is tipped out of equilibrium due to applied B1 field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A90D4C-491D-2A4C-822E-76F70BBCDDB8}"/>
              </a:ext>
            </a:extLst>
          </p:cNvPr>
          <p:cNvGrpSpPr/>
          <p:nvPr/>
        </p:nvGrpSpPr>
        <p:grpSpPr>
          <a:xfrm>
            <a:off x="7042368" y="1690688"/>
            <a:ext cx="3482691" cy="4071470"/>
            <a:chOff x="6915047" y="1886857"/>
            <a:chExt cx="3482691" cy="407147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3F28AB2-A44D-6348-9CA1-5F98EA3D43BC}"/>
                </a:ext>
              </a:extLst>
            </p:cNvPr>
            <p:cNvGrpSpPr/>
            <p:nvPr/>
          </p:nvGrpSpPr>
          <p:grpSpPr>
            <a:xfrm>
              <a:off x="6915047" y="1886857"/>
              <a:ext cx="3482691" cy="4071470"/>
              <a:chOff x="6460421" y="2109589"/>
              <a:chExt cx="3482691" cy="407147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E6F024E-1AA3-FD49-8E40-8A16AF010DA4}"/>
                  </a:ext>
                </a:extLst>
              </p:cNvPr>
              <p:cNvSpPr/>
              <p:nvPr/>
            </p:nvSpPr>
            <p:spPr>
              <a:xfrm>
                <a:off x="6460421" y="2109589"/>
                <a:ext cx="3482691" cy="407147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5DDE4D4-7F22-3840-8650-6A9F6AA843E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055772" y="2497646"/>
                <a:ext cx="2374905" cy="2806385"/>
                <a:chOff x="6392179" y="1625730"/>
                <a:chExt cx="3545010" cy="4189083"/>
              </a:xfrm>
            </p:grpSpPr>
            <p:sp>
              <p:nvSpPr>
                <p:cNvPr id="17" name="Line 1026">
                  <a:extLst>
                    <a:ext uri="{FF2B5EF4-FFF2-40B4-BE49-F238E27FC236}">
                      <a16:creationId xmlns:a16="http://schemas.microsoft.com/office/drawing/2014/main" id="{3328D596-0629-BF40-A6B6-8FFF41BF6E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485842" y="3768526"/>
                  <a:ext cx="3070225" cy="1924050"/>
                </a:xfrm>
                <a:prstGeom prst="line">
                  <a:avLst/>
                </a:prstGeom>
                <a:ln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Line 1027">
                  <a:extLst>
                    <a:ext uri="{FF2B5EF4-FFF2-40B4-BE49-F238E27FC236}">
                      <a16:creationId xmlns:a16="http://schemas.microsoft.com/office/drawing/2014/main" id="{6E782182-0AD8-4C4D-A6C0-B0F137DF59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92179" y="3647876"/>
                  <a:ext cx="3182938" cy="2166937"/>
                </a:xfrm>
                <a:prstGeom prst="line">
                  <a:avLst/>
                </a:prstGeom>
                <a:ln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Line 1028">
                  <a:extLst>
                    <a:ext uri="{FF2B5EF4-FFF2-40B4-BE49-F238E27FC236}">
                      <a16:creationId xmlns:a16="http://schemas.microsoft.com/office/drawing/2014/main" id="{A8E244E6-E75F-804E-8193-4B7731792B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966215" y="2053582"/>
                  <a:ext cx="16639" cy="3275455"/>
                </a:xfrm>
                <a:prstGeom prst="line">
                  <a:avLst/>
                </a:prstGeom>
                <a:ln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Rectangle 1029">
                  <a:extLst>
                    <a:ext uri="{FF2B5EF4-FFF2-40B4-BE49-F238E27FC236}">
                      <a16:creationId xmlns:a16="http://schemas.microsoft.com/office/drawing/2014/main" id="{5B05C8BB-9FA5-3A48-B6CF-BC697766FC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97317" y="5222676"/>
                  <a:ext cx="407164" cy="4869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06363" tIns="42863" rIns="106363" bIns="42863">
                  <a:spAutoFit/>
                </a:bodyPr>
                <a:lstStyle>
                  <a:lvl1pPr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1pPr>
                  <a:lvl2pPr marL="768350"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2pPr>
                  <a:lvl3pPr marL="1536700"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3pPr>
                  <a:lvl4pPr marL="2305050"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4pPr>
                  <a:lvl5pPr marL="3071813"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5pPr>
                  <a:lvl6pPr marL="3529013" defTabSz="23050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6pPr>
                  <a:lvl7pPr marL="3986213" defTabSz="23050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7pPr>
                  <a:lvl8pPr marL="4443413" defTabSz="23050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8pPr>
                  <a:lvl9pPr marL="4900613" defTabSz="23050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9pPr>
                </a:lstStyle>
                <a:p>
                  <a:pPr>
                    <a:lnSpc>
                      <a:spcPct val="85000"/>
                    </a:lnSpc>
                  </a:pPr>
                  <a:r>
                    <a:rPr lang="en-US" altLang="en-US" sz="3000" baseline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latin typeface="Helvetica" pitchFamily="2" charset="0"/>
                    </a:rPr>
                    <a:t>x</a:t>
                  </a:r>
                </a:p>
              </p:txBody>
            </p:sp>
            <p:sp>
              <p:nvSpPr>
                <p:cNvPr id="21" name="Rectangle 1030">
                  <a:extLst>
                    <a:ext uri="{FF2B5EF4-FFF2-40B4-BE49-F238E27FC236}">
                      <a16:creationId xmlns:a16="http://schemas.microsoft.com/office/drawing/2014/main" id="{0089C769-C148-2D44-9830-1A631A37F2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704" y="3678038"/>
                  <a:ext cx="407164" cy="4869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06363" tIns="42863" rIns="106363" bIns="42863">
                  <a:spAutoFit/>
                </a:bodyPr>
                <a:lstStyle>
                  <a:lvl1pPr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1pPr>
                  <a:lvl2pPr marL="768350"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2pPr>
                  <a:lvl3pPr marL="1536700"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3pPr>
                  <a:lvl4pPr marL="2305050"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4pPr>
                  <a:lvl5pPr marL="3071813"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5pPr>
                  <a:lvl6pPr marL="3529013" defTabSz="23050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6pPr>
                  <a:lvl7pPr marL="3986213" defTabSz="23050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7pPr>
                  <a:lvl8pPr marL="4443413" defTabSz="23050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8pPr>
                  <a:lvl9pPr marL="4900613" defTabSz="23050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9pPr>
                </a:lstStyle>
                <a:p>
                  <a:pPr>
                    <a:lnSpc>
                      <a:spcPct val="85000"/>
                    </a:lnSpc>
                  </a:pPr>
                  <a:r>
                    <a:rPr lang="en-US" altLang="en-US" sz="3000" baseline="0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latin typeface="Helvetica" pitchFamily="2" charset="0"/>
                    </a:rPr>
                    <a:t>y</a:t>
                  </a:r>
                </a:p>
              </p:txBody>
            </p:sp>
            <p:sp>
              <p:nvSpPr>
                <p:cNvPr id="22" name="Rectangle 1031">
                  <a:extLst>
                    <a:ext uri="{FF2B5EF4-FFF2-40B4-BE49-F238E27FC236}">
                      <a16:creationId xmlns:a16="http://schemas.microsoft.com/office/drawing/2014/main" id="{A99842B1-5B0A-B849-90D9-92FC49A70B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2854" y="1625730"/>
                  <a:ext cx="407164" cy="4869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06363" tIns="42863" rIns="106363" bIns="42863">
                  <a:spAutoFit/>
                </a:bodyPr>
                <a:lstStyle>
                  <a:lvl1pPr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1pPr>
                  <a:lvl2pPr marL="768350"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2pPr>
                  <a:lvl3pPr marL="1536700"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3pPr>
                  <a:lvl4pPr marL="2305050"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4pPr>
                  <a:lvl5pPr marL="3071813"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5pPr>
                  <a:lvl6pPr marL="3529013" defTabSz="23050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6pPr>
                  <a:lvl7pPr marL="3986213" defTabSz="23050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7pPr>
                  <a:lvl8pPr marL="4443413" defTabSz="23050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8pPr>
                  <a:lvl9pPr marL="4900613" defTabSz="23050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9pPr>
                </a:lstStyle>
                <a:p>
                  <a:pPr>
                    <a:lnSpc>
                      <a:spcPct val="85000"/>
                    </a:lnSpc>
                  </a:pPr>
                  <a:r>
                    <a:rPr lang="en-US" altLang="en-US" sz="3000" baseline="0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latin typeface="Helvetica" pitchFamily="2" charset="0"/>
                    </a:rPr>
                    <a:t>z</a:t>
                  </a:r>
                </a:p>
              </p:txBody>
            </p:sp>
            <p:sp>
              <p:nvSpPr>
                <p:cNvPr id="23" name="Line 1032">
                  <a:extLst>
                    <a:ext uri="{FF2B5EF4-FFF2-40B4-BE49-F238E27FC236}">
                      <a16:creationId xmlns:a16="http://schemas.microsoft.com/office/drawing/2014/main" id="{9B6259B8-49E3-F34D-B88E-C4B3719690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01904" y="4773415"/>
                  <a:ext cx="1348349" cy="152676"/>
                </a:xfrm>
                <a:prstGeom prst="line">
                  <a:avLst/>
                </a:prstGeom>
                <a:noFill/>
                <a:ln w="76200">
                  <a:solidFill>
                    <a:srgbClr val="C1390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24" name="Picture 1035">
                  <a:extLst>
                    <a:ext uri="{FF2B5EF4-FFF2-40B4-BE49-F238E27FC236}">
                      <a16:creationId xmlns:a16="http://schemas.microsoft.com/office/drawing/2014/main" id="{4D159D75-5E63-B541-86FE-E2289C86C077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16781" y="3768125"/>
                  <a:ext cx="868362" cy="10810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5" name="Rectangle 1040">
                  <a:extLst>
                    <a:ext uri="{FF2B5EF4-FFF2-40B4-BE49-F238E27FC236}">
                      <a16:creationId xmlns:a16="http://schemas.microsoft.com/office/drawing/2014/main" id="{DA2DDF26-181D-734D-A09C-66353F1D84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42799" y="4671376"/>
                  <a:ext cx="694390" cy="551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b="1" baseline="0" dirty="0">
                      <a:solidFill>
                        <a:srgbClr val="C13909"/>
                      </a:solidFill>
                    </a:rPr>
                    <a:t>M</a:t>
                  </a:r>
                  <a:r>
                    <a:rPr lang="en-US" altLang="en-US" b="1" baseline="-25000" dirty="0">
                      <a:solidFill>
                        <a:srgbClr val="C13909"/>
                      </a:solidFill>
                    </a:rPr>
                    <a:t>0</a:t>
                  </a:r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C63644-5ECF-D944-ACC4-0AED4B19DC6C}"/>
                </a:ext>
              </a:extLst>
            </p:cNvPr>
            <p:cNvGrpSpPr/>
            <p:nvPr/>
          </p:nvGrpSpPr>
          <p:grpSpPr>
            <a:xfrm>
              <a:off x="7074780" y="2584625"/>
              <a:ext cx="574050" cy="2071765"/>
              <a:chOff x="7074780" y="2584625"/>
              <a:chExt cx="574050" cy="2071765"/>
            </a:xfrm>
          </p:grpSpPr>
          <p:sp>
            <p:nvSpPr>
              <p:cNvPr id="26" name="Shape 401">
                <a:extLst>
                  <a:ext uri="{FF2B5EF4-FFF2-40B4-BE49-F238E27FC236}">
                    <a16:creationId xmlns:a16="http://schemas.microsoft.com/office/drawing/2014/main" id="{1808A95F-C72B-A243-8500-F683DAB313A9}"/>
                  </a:ext>
                </a:extLst>
              </p:cNvPr>
              <p:cNvSpPr txBox="1"/>
              <p:nvPr/>
            </p:nvSpPr>
            <p:spPr>
              <a:xfrm>
                <a:off x="7074780" y="2584625"/>
                <a:ext cx="574050" cy="437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8575" tIns="28575" rIns="28575" bIns="28575" anchor="t" anchorCtr="0">
                <a:noAutofit/>
              </a:bodyPr>
              <a:lstStyle/>
              <a:p>
                <a:pPr marL="0" marR="0" lvl="0" indent="0" algn="l" rtl="0">
                  <a:lnSpc>
                    <a:spcPct val="87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264C"/>
                  </a:buClr>
                  <a:buSzPts val="2700"/>
                  <a:buFont typeface="Helvetica Neue"/>
                  <a:buNone/>
                </a:pPr>
                <a:r>
                  <a:rPr lang="en" sz="2700" b="1" i="0" u="none" strike="noStrike" cap="none" dirty="0">
                    <a:solidFill>
                      <a:srgbClr val="00264C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B</a:t>
                </a:r>
                <a:r>
                  <a:rPr lang="en" sz="1500" b="1" i="0" u="none" strike="noStrike" cap="none" dirty="0">
                    <a:solidFill>
                      <a:srgbClr val="00264C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</a:t>
                </a:r>
                <a:endParaRPr sz="1000" dirty="0"/>
              </a:p>
            </p:txBody>
          </p:sp>
          <p:cxnSp>
            <p:nvCxnSpPr>
              <p:cNvPr id="29" name="Shape 403">
                <a:extLst>
                  <a:ext uri="{FF2B5EF4-FFF2-40B4-BE49-F238E27FC236}">
                    <a16:creationId xmlns:a16="http://schemas.microsoft.com/office/drawing/2014/main" id="{C142F575-A12B-5B40-AB33-6E934D698A60}"/>
                  </a:ext>
                </a:extLst>
              </p:cNvPr>
              <p:cNvCxnSpPr/>
              <p:nvPr/>
            </p:nvCxnSpPr>
            <p:spPr>
              <a:xfrm flipH="1">
                <a:off x="7237627" y="3018089"/>
                <a:ext cx="1" cy="1638301"/>
              </a:xfrm>
              <a:prstGeom prst="straightConnector1">
                <a:avLst/>
              </a:prstGeom>
              <a:noFill/>
              <a:ln w="63500" cap="flat" cmpd="sng">
                <a:solidFill>
                  <a:srgbClr val="262D4C"/>
                </a:solidFill>
                <a:prstDash val="solid"/>
                <a:round/>
                <a:headEnd type="triangle" w="med" len="med"/>
                <a:tailEnd type="none" w="sm" len="sm"/>
              </a:ln>
            </p:spPr>
          </p:cxnSp>
        </p:grpSp>
        <p:sp>
          <p:nvSpPr>
            <p:cNvPr id="30" name="Line 1036">
              <a:extLst>
                <a:ext uri="{FF2B5EF4-FFF2-40B4-BE49-F238E27FC236}">
                  <a16:creationId xmlns:a16="http://schemas.microsoft.com/office/drawing/2014/main" id="{7AAC79EC-6BCC-7F41-8D72-4722516842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96290" y="3155137"/>
              <a:ext cx="749813" cy="503795"/>
            </a:xfrm>
            <a:prstGeom prst="line">
              <a:avLst/>
            </a:prstGeom>
            <a:noFill/>
            <a:ln w="57150">
              <a:solidFill>
                <a:srgbClr val="FF99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21D309-9270-4E49-836A-5BD92E16046E}"/>
                </a:ext>
              </a:extLst>
            </p:cNvPr>
            <p:cNvSpPr/>
            <p:nvPr/>
          </p:nvSpPr>
          <p:spPr>
            <a:xfrm>
              <a:off x="9771835" y="2872909"/>
              <a:ext cx="4796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1" dirty="0">
                  <a:solidFill>
                    <a:schemeClr val="bg1"/>
                  </a:solidFill>
                  <a:latin typeface="Helvetica" pitchFamily="2" charset="0"/>
                </a:rPr>
                <a:t>B1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111BBC3-BB1D-D64F-B46B-2C99C86A178F}"/>
                    </a:ext>
                  </a:extLst>
                </p:cNvPr>
                <p:cNvSpPr/>
                <p:nvPr/>
              </p:nvSpPr>
              <p:spPr>
                <a:xfrm>
                  <a:off x="8678681" y="3465147"/>
                  <a:ext cx="3818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111BBC3-BB1D-D64F-B46B-2C99C86A17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8681" y="3465147"/>
                  <a:ext cx="38183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37C141-BD78-5043-817B-864B85A32F1C}"/>
                  </a:ext>
                </a:extLst>
              </p:cNvPr>
              <p:cNvSpPr txBox="1"/>
              <p:nvPr/>
            </p:nvSpPr>
            <p:spPr>
              <a:xfrm>
                <a:off x="266328" y="3141631"/>
                <a:ext cx="6194386" cy="2769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Flip angle when RF frequency matches 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Larmor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frequency: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Flip angle is the area under envelope of RF field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37C141-BD78-5043-817B-864B85A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28" y="3141631"/>
                <a:ext cx="6194386" cy="2769604"/>
              </a:xfrm>
              <a:prstGeom prst="rect">
                <a:avLst/>
              </a:prstGeom>
              <a:blipFill>
                <a:blip r:embed="rId4"/>
                <a:stretch>
                  <a:fillRect l="-1431" t="-27397" r="-204" b="-39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88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Flip Angle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E3ED0F-18D6-4443-9E37-9AEDA1E554DC}"/>
              </a:ext>
            </a:extLst>
          </p:cNvPr>
          <p:cNvGrpSpPr/>
          <p:nvPr/>
        </p:nvGrpSpPr>
        <p:grpSpPr>
          <a:xfrm>
            <a:off x="251693" y="1843088"/>
            <a:ext cx="3648275" cy="3009130"/>
            <a:chOff x="251693" y="1843088"/>
            <a:chExt cx="3648275" cy="300913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4E9931-990F-844C-A320-DC92F0B64391}"/>
                </a:ext>
              </a:extLst>
            </p:cNvPr>
            <p:cNvSpPr/>
            <p:nvPr/>
          </p:nvSpPr>
          <p:spPr>
            <a:xfrm>
              <a:off x="251693" y="1843088"/>
              <a:ext cx="3494590" cy="29819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4CB83D-57CE-EA42-950C-03202B84A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968" y="1843088"/>
              <a:ext cx="3556000" cy="2667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625B23-4C95-1443-9E91-B11E0CBCF536}"/>
                </a:ext>
              </a:extLst>
            </p:cNvPr>
            <p:cNvSpPr/>
            <p:nvPr/>
          </p:nvSpPr>
          <p:spPr>
            <a:xfrm>
              <a:off x="1374436" y="4482886"/>
              <a:ext cx="21528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Flip angle = 30</a:t>
              </a:r>
              <a:r>
                <a:rPr lang="en-US" baseline="30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endParaRPr lang="en-US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D415CD8-5BDD-5B46-8D1E-5720AE3C0D24}"/>
              </a:ext>
            </a:extLst>
          </p:cNvPr>
          <p:cNvGrpSpPr/>
          <p:nvPr/>
        </p:nvGrpSpPr>
        <p:grpSpPr>
          <a:xfrm>
            <a:off x="3919583" y="1843088"/>
            <a:ext cx="3617410" cy="3011527"/>
            <a:chOff x="3838558" y="1843088"/>
            <a:chExt cx="3617410" cy="301152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3C4757-4CFC-B040-9498-908846C64BA0}"/>
                </a:ext>
              </a:extLst>
            </p:cNvPr>
            <p:cNvSpPr/>
            <p:nvPr/>
          </p:nvSpPr>
          <p:spPr>
            <a:xfrm>
              <a:off x="3838558" y="1843088"/>
              <a:ext cx="3494590" cy="29819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2A1D13A-1489-3146-B8CE-70BAEAA29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9968" y="1843088"/>
              <a:ext cx="3556000" cy="26670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259D675-7145-6A45-B3DB-0D91C331E738}"/>
                </a:ext>
              </a:extLst>
            </p:cNvPr>
            <p:cNvSpPr/>
            <p:nvPr/>
          </p:nvSpPr>
          <p:spPr>
            <a:xfrm>
              <a:off x="4956800" y="4485283"/>
              <a:ext cx="21528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Flip angle = 45</a:t>
              </a:r>
              <a:r>
                <a:rPr lang="en-US" baseline="30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endParaRPr lang="en-US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A7E444-5E3C-4A4C-A4C3-34470F085EF6}"/>
              </a:ext>
            </a:extLst>
          </p:cNvPr>
          <p:cNvGrpSpPr/>
          <p:nvPr/>
        </p:nvGrpSpPr>
        <p:grpSpPr>
          <a:xfrm>
            <a:off x="7582484" y="1843088"/>
            <a:ext cx="3583170" cy="3009130"/>
            <a:chOff x="7582484" y="1843088"/>
            <a:chExt cx="3583170" cy="300913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619D84-759B-0949-AA41-5DEB5648EEF5}"/>
                </a:ext>
              </a:extLst>
            </p:cNvPr>
            <p:cNvSpPr/>
            <p:nvPr/>
          </p:nvSpPr>
          <p:spPr>
            <a:xfrm>
              <a:off x="7582484" y="1843088"/>
              <a:ext cx="3494590" cy="29819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3033D4-18CF-8847-B9D3-0A9CA9BEB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9654" y="1843088"/>
              <a:ext cx="3556000" cy="266700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5DFC805-1D14-E34F-AFF7-AEB25BF0B578}"/>
                </a:ext>
              </a:extLst>
            </p:cNvPr>
            <p:cNvSpPr/>
            <p:nvPr/>
          </p:nvSpPr>
          <p:spPr>
            <a:xfrm>
              <a:off x="8662308" y="4482886"/>
              <a:ext cx="21528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Flip angle = 90</a:t>
              </a:r>
              <a:r>
                <a:rPr lang="en-US" baseline="30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endParaRPr lang="en-US" baseline="30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393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Slice Selective Excitation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35723-3863-1D4B-B565-3566CB06018E}"/>
              </a:ext>
            </a:extLst>
          </p:cNvPr>
          <p:cNvSpPr txBox="1"/>
          <p:nvPr/>
        </p:nvSpPr>
        <p:spPr>
          <a:xfrm>
            <a:off x="2340891" y="2038458"/>
            <a:ext cx="85042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Every pulse sequence you have seen so far has a RF pulse along with a gradient waveform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BCF5CB-FBDE-EC4A-8723-1F76E728261D}"/>
              </a:ext>
            </a:extLst>
          </p:cNvPr>
          <p:cNvSpPr/>
          <p:nvPr/>
        </p:nvSpPr>
        <p:spPr>
          <a:xfrm>
            <a:off x="0" y="6596390"/>
            <a:ext cx="29699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BME639, Dr. Nan-</a:t>
            </a:r>
            <a:r>
              <a:rPr lang="en-US" sz="1100" dirty="0" err="1"/>
              <a:t>kuei</a:t>
            </a:r>
            <a:r>
              <a:rPr lang="en-US" sz="1100" dirty="0"/>
              <a:t> Chen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F4E13E-9A38-5B4C-A60E-3EEA6B661BDC}"/>
              </a:ext>
            </a:extLst>
          </p:cNvPr>
          <p:cNvGrpSpPr/>
          <p:nvPr/>
        </p:nvGrpSpPr>
        <p:grpSpPr>
          <a:xfrm>
            <a:off x="2082157" y="3488991"/>
            <a:ext cx="3522964" cy="3019683"/>
            <a:chOff x="2370154" y="3467100"/>
            <a:chExt cx="3522964" cy="30196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8B4417-4227-CE42-92B4-829774F14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0154" y="3467100"/>
              <a:ext cx="3522964" cy="301968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4416C9-85DB-A349-9340-B49C625155BB}"/>
                </a:ext>
              </a:extLst>
            </p:cNvPr>
            <p:cNvSpPr/>
            <p:nvPr/>
          </p:nvSpPr>
          <p:spPr>
            <a:xfrm>
              <a:off x="3275635" y="3657600"/>
              <a:ext cx="625033" cy="150470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9981DD-8B99-3F4F-BE12-1D28D2F98AEF}"/>
              </a:ext>
            </a:extLst>
          </p:cNvPr>
          <p:cNvGrpSpPr/>
          <p:nvPr/>
        </p:nvGrpSpPr>
        <p:grpSpPr>
          <a:xfrm>
            <a:off x="6593028" y="3488991"/>
            <a:ext cx="4432260" cy="2952750"/>
            <a:chOff x="6593028" y="3488991"/>
            <a:chExt cx="4432260" cy="29527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84BC9B-AFCD-EC4C-9450-A7ABE2D02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3028" y="3488991"/>
              <a:ext cx="4432260" cy="295275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F949DA-61EE-7647-93BB-24E854431E11}"/>
                </a:ext>
              </a:extLst>
            </p:cNvPr>
            <p:cNvSpPr/>
            <p:nvPr/>
          </p:nvSpPr>
          <p:spPr>
            <a:xfrm>
              <a:off x="7282404" y="3530778"/>
              <a:ext cx="993495" cy="150470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505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3184</TotalTime>
  <Words>1313</Words>
  <Application>Microsoft Macintosh PowerPoint</Application>
  <PresentationFormat>Widescreen</PresentationFormat>
  <Paragraphs>256</Paragraphs>
  <Slides>28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Arial</vt:lpstr>
      <vt:lpstr>Baskerville</vt:lpstr>
      <vt:lpstr>Calibri</vt:lpstr>
      <vt:lpstr>Calibri Light</vt:lpstr>
      <vt:lpstr>Cambria Math</vt:lpstr>
      <vt:lpstr>Helvetica</vt:lpstr>
      <vt:lpstr>Helvetica Neue</vt:lpstr>
      <vt:lpstr>Helvetica Neue Light</vt:lpstr>
      <vt:lpstr>Times</vt:lpstr>
      <vt:lpstr>Times New Roman</vt:lpstr>
      <vt:lpstr>Wingdings</vt:lpstr>
      <vt:lpstr>Office Theme</vt:lpstr>
      <vt:lpstr>Equation</vt:lpstr>
      <vt:lpstr>Radiofrequency Pulses in MRI</vt:lpstr>
      <vt:lpstr>RF Excitation </vt:lpstr>
      <vt:lpstr>The B1 Field</vt:lpstr>
      <vt:lpstr>The B1 Field</vt:lpstr>
      <vt:lpstr>The B1 Field</vt:lpstr>
      <vt:lpstr>Motivation</vt:lpstr>
      <vt:lpstr>Flip Angle</vt:lpstr>
      <vt:lpstr>Flip Angle</vt:lpstr>
      <vt:lpstr>Slice Selective Excitation</vt:lpstr>
      <vt:lpstr>Slice Selective Excitation</vt:lpstr>
      <vt:lpstr>Slice Selective Excitation</vt:lpstr>
      <vt:lpstr>Slice Selective Excitation</vt:lpstr>
      <vt:lpstr>Slice Selective Excitation</vt:lpstr>
      <vt:lpstr>Slice Selective Excitation</vt:lpstr>
      <vt:lpstr>Slice Selective Excitation</vt:lpstr>
      <vt:lpstr>Slice Selective Excitation</vt:lpstr>
      <vt:lpstr>Slice Selective Excitation</vt:lpstr>
      <vt:lpstr>Slice Selective Excitation</vt:lpstr>
      <vt:lpstr>Quick Summary</vt:lpstr>
      <vt:lpstr>Effect of RF Pulse on Magnetization</vt:lpstr>
      <vt:lpstr>Effect of RF Pulse on Magnetization</vt:lpstr>
      <vt:lpstr>Effect of RF Pulse on Magnetization</vt:lpstr>
      <vt:lpstr>Effect of RF Pulse on Magnetization</vt:lpstr>
      <vt:lpstr>Effect of RF Pulse on Magnetization</vt:lpstr>
      <vt:lpstr>Effect of RF Pulse on Magnetization</vt:lpstr>
      <vt:lpstr>RF Pulse Slice Profile</vt:lpstr>
      <vt:lpstr>RF Pulse Slice Profile</vt:lpstr>
      <vt:lpstr>RF Pulse Slice Profile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Inner Volume Imaging  - 2D RF Pulse </dc:title>
  <dc:creator>Mahesh B Keerthivasan</dc:creator>
  <cp:lastModifiedBy>Mahesh B Keerthivasan</cp:lastModifiedBy>
  <cp:revision>405</cp:revision>
  <dcterms:created xsi:type="dcterms:W3CDTF">2018-03-20T20:27:45Z</dcterms:created>
  <dcterms:modified xsi:type="dcterms:W3CDTF">2018-04-09T15:46:05Z</dcterms:modified>
</cp:coreProperties>
</file>